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theme/themeOverride4.xml" ContentType="application/vnd.openxmlformats-officedocument.themeOverr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2" r:id="rId1"/>
  </p:sldMasterIdLst>
  <p:notesMasterIdLst>
    <p:notesMasterId r:id="rId21"/>
  </p:notesMasterIdLst>
  <p:sldIdLst>
    <p:sldId id="258" r:id="rId2"/>
    <p:sldId id="299" r:id="rId3"/>
    <p:sldId id="256" r:id="rId4"/>
    <p:sldId id="279" r:id="rId5"/>
    <p:sldId id="278" r:id="rId6"/>
    <p:sldId id="257" r:id="rId7"/>
    <p:sldId id="260" r:id="rId8"/>
    <p:sldId id="261" r:id="rId9"/>
    <p:sldId id="266" r:id="rId10"/>
    <p:sldId id="277" r:id="rId11"/>
    <p:sldId id="300" r:id="rId12"/>
    <p:sldId id="301" r:id="rId13"/>
    <p:sldId id="302" r:id="rId14"/>
    <p:sldId id="303" r:id="rId15"/>
    <p:sldId id="270" r:id="rId16"/>
    <p:sldId id="295" r:id="rId17"/>
    <p:sldId id="293" r:id="rId18"/>
    <p:sldId id="298" r:id="rId19"/>
    <p:sldId id="297" r:id="rId20"/>
  </p:sldIdLst>
  <p:sldSz cx="9144000" cy="6858000" type="screen4x3"/>
  <p:notesSz cx="6858000" cy="9144000"/>
  <p:custShowLst>
    <p:custShow name="Custom Show 1" id="0">
      <p:sldLst>
        <p:sld r:id="rId2"/>
        <p:sld r:id="rId3"/>
      </p:sldLst>
    </p:custShow>
  </p:custShow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00FF00"/>
    <a:srgbClr val="FA9500"/>
    <a:srgbClr val="000000"/>
    <a:srgbClr val="0000FF"/>
    <a:srgbClr val="0000CC"/>
    <a:srgbClr val="0033CC"/>
    <a:srgbClr val="FC5346"/>
    <a:srgbClr val="0066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21" autoAdjust="0"/>
    <p:restoredTop sz="96237" autoAdjust="0"/>
  </p:normalViewPr>
  <p:slideViewPr>
    <p:cSldViewPr>
      <p:cViewPr>
        <p:scale>
          <a:sx n="66" d="100"/>
          <a:sy n="66" d="100"/>
        </p:scale>
        <p:origin x="-1710" y="-576"/>
      </p:cViewPr>
      <p:guideLst>
        <p:guide orient="horz" pos="2160"/>
        <p:guide pos="2880"/>
      </p:guideLst>
    </p:cSldViewPr>
  </p:slideViewPr>
  <p:outlineViewPr>
    <p:cViewPr>
      <p:scale>
        <a:sx n="33" d="100"/>
        <a:sy n="33" d="100"/>
      </p:scale>
      <p:origin x="0" y="204"/>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2832"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7F6C444-31D4-46AC-90E8-BF769286BC0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2FD18E0E-5A25-4B80-82F8-B47A6DEC2326}" type="slidenum">
              <a:rPr lang="en-US" smtClean="0"/>
              <a:pPr/>
              <a:t>1</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8188017-8800-42C6-A6ED-162E803683D6}" type="slidenum">
              <a:rPr lang="en-US" smtClean="0"/>
              <a:pPr/>
              <a:t>15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US" smtClean="0"/>
              <a:t>Food Menu</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IN" smtClean="0"/>
              <a:t>Food Menu</a:t>
            </a:r>
          </a:p>
        </p:txBody>
      </p:sp>
      <p:sp>
        <p:nvSpPr>
          <p:cNvPr id="49156" name="Slide Number Placeholder 3"/>
          <p:cNvSpPr>
            <a:spLocks noGrp="1"/>
          </p:cNvSpPr>
          <p:nvPr>
            <p:ph type="sldNum" sz="quarter" idx="5"/>
          </p:nvPr>
        </p:nvSpPr>
        <p:spPr>
          <a:noFill/>
        </p:spPr>
        <p:txBody>
          <a:bodyPr/>
          <a:lstStyle/>
          <a:p>
            <a:fld id="{3134F594-9147-401E-A4BE-F69BAE6C0967}" type="slidenum">
              <a:rPr lang="en-US" smtClean="0"/>
              <a:pPr/>
              <a:t>16</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pPr eaLnBrk="1" hangingPunct="1"/>
            <a:endParaRPr lang="en-US" smtClean="0"/>
          </a:p>
        </p:txBody>
      </p:sp>
      <p:sp>
        <p:nvSpPr>
          <p:cNvPr id="51204" name="Slide Number Placeholder 3"/>
          <p:cNvSpPr>
            <a:spLocks noGrp="1"/>
          </p:cNvSpPr>
          <p:nvPr>
            <p:ph type="sldNum" sz="quarter" idx="5"/>
          </p:nvPr>
        </p:nvSpPr>
        <p:spPr>
          <a:noFill/>
        </p:spPr>
        <p:txBody>
          <a:bodyPr/>
          <a:lstStyle/>
          <a:p>
            <a:fld id="{4DB47826-C22D-4281-9BCB-F0A67BC5C943}" type="slidenum">
              <a:rPr lang="en-US" smtClean="0"/>
              <a:pPr/>
              <a:t>17</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436F97D5-FBF0-4681-B9E9-2C8386160005}" type="slidenum">
              <a:rPr lang="en-US" smtClean="0"/>
              <a:pPr/>
              <a:t>3</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DFEFD34-487C-4F29-9D80-368182316071}" type="slidenum">
              <a:rPr lang="en-US" smtClean="0"/>
              <a:pPr/>
              <a:t>4</a:t>
            </a:fld>
            <a:endParaRPr 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CF45468-CC50-4D25-83D2-11FD80F822F4}" type="slidenum">
              <a:rPr lang="en-US" smtClean="0"/>
              <a:pPr/>
              <a:t>5</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9B19CBA8-18EF-4A44-A79E-D185C657EA6D}" type="slidenum">
              <a:rPr lang="en-US" smtClean="0"/>
              <a:pPr/>
              <a:t>6</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5BC0F41-CB84-4C5E-81BB-6AA754BE56AE}" type="slidenum">
              <a:rPr lang="en-US" smtClean="0"/>
              <a:pPr/>
              <a:t>7</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C82D748-91A2-4E52-8EA2-E43082DD66C6}" type="slidenum">
              <a:rPr lang="en-US" smtClean="0"/>
              <a:pPr/>
              <a:t>8</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97AC283-BA94-4EDC-9784-2F34B0ECA0A6}" type="slidenum">
              <a:rPr lang="en-US" smtClean="0"/>
              <a:pPr/>
              <a:t>9</a:t>
            </a:fld>
            <a:endParaRPr 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smtClean="0"/>
              <a:t>Annapurna Rasoi Project Video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392C310-A82C-4272-A290-B66BF41941D8}" type="slidenum">
              <a:rPr lang="en-US" smtClean="0"/>
              <a:pPr/>
              <a:t>10</a:t>
            </a:fld>
            <a:endParaRPr 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t>Live GPS Tracking Portal</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7" name="Freeform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13" name="Slide Number Placeholder 26"/>
          <p:cNvSpPr>
            <a:spLocks noGrp="1"/>
          </p:cNvSpPr>
          <p:nvPr>
            <p:ph type="sldNum" sz="quarter" idx="12"/>
          </p:nvPr>
        </p:nvSpPr>
        <p:spPr/>
        <p:txBody>
          <a:bodyPr/>
          <a:lstStyle>
            <a:lvl1pPr>
              <a:defRPr smtClean="0">
                <a:solidFill>
                  <a:srgbClr val="FFFFFF"/>
                </a:solidFill>
              </a:defRPr>
            </a:lvl1pPr>
            <a:extLst/>
          </a:lstStyle>
          <a:p>
            <a:pPr>
              <a:defRPr/>
            </a:pPr>
            <a:fld id="{DD2D4A94-EF69-4EE5-B295-F5482E399B3C}" type="slidenum">
              <a:rPr lang="en-US"/>
              <a:pPr>
                <a:defRPr/>
              </a:pPr>
              <a:t>‹#›</a:t>
            </a:fld>
            <a:endParaRPr lang="en-US"/>
          </a:p>
        </p:txBody>
      </p:sp>
    </p:spTree>
  </p:cSld>
  <p:clrMapOvr>
    <a:masterClrMapping/>
  </p:clrMapOvr>
  <p:transition advTm="3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0A68748A-110E-4764-A3E6-5023E866E36B}" type="slidenum">
              <a:rPr lang="en-US"/>
              <a:pPr>
                <a:defRPr/>
              </a:pPr>
              <a:t>‹#›</a:t>
            </a:fld>
            <a:endParaRPr lang="en-US"/>
          </a:p>
        </p:txBody>
      </p:sp>
    </p:spTree>
  </p:cSld>
  <p:clrMapOvr>
    <a:masterClrMapping/>
  </p:clrMapOvr>
  <p:transition advTm="3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2A9F50B0-0472-4567-A924-FF7B1A153EC0}" type="slidenum">
              <a:rPr lang="en-US"/>
              <a:pPr>
                <a:defRPr/>
              </a:pPr>
              <a:t>‹#›</a:t>
            </a:fld>
            <a:endParaRPr lang="en-US"/>
          </a:p>
        </p:txBody>
      </p:sp>
    </p:spTree>
  </p:cSld>
  <p:clrMapOvr>
    <a:masterClrMapping/>
  </p:clrMapOvr>
  <p:transition advTm="3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93535CA5-420C-4FEC-82E1-9585F6082316}" type="slidenum">
              <a:rPr lang="en-US"/>
              <a:pPr>
                <a:defRPr/>
              </a:pPr>
              <a:t>‹#›</a:t>
            </a:fld>
            <a:endParaRPr lang="en-US"/>
          </a:p>
        </p:txBody>
      </p:sp>
    </p:spTree>
  </p:cSld>
  <p:clrMapOvr>
    <a:masterClrMapping/>
  </p:clrMapOvr>
  <p:transition advTm="3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6" name="Slide Number Placeholder 5"/>
          <p:cNvSpPr>
            <a:spLocks noGrp="1"/>
          </p:cNvSpPr>
          <p:nvPr>
            <p:ph type="sldNum" sz="quarter" idx="11"/>
          </p:nvPr>
        </p:nvSpPr>
        <p:spPr>
          <a:xfrm>
            <a:off x="6553200" y="6248400"/>
            <a:ext cx="1905000" cy="457200"/>
          </a:xfrm>
        </p:spPr>
        <p:txBody>
          <a:bodyPr/>
          <a:lstStyle>
            <a:lvl1pPr>
              <a:defRPr/>
            </a:lvl1pPr>
          </a:lstStyle>
          <a:p>
            <a:pPr>
              <a:defRPr/>
            </a:pPr>
            <a:fld id="{F482268E-E7B7-4B37-986E-7E62C3E7F290}" type="slidenum">
              <a:rPr lang="en-US"/>
              <a:pPr>
                <a:defRPr/>
              </a:pPr>
              <a:t>‹#›</a:t>
            </a:fld>
            <a:endParaRPr lang="en-US"/>
          </a:p>
        </p:txBody>
      </p:sp>
      <p:sp>
        <p:nvSpPr>
          <p:cNvPr id="7" name="Footer Placeholder 6"/>
          <p:cNvSpPr>
            <a:spLocks noGrp="1"/>
          </p:cNvSpPr>
          <p:nvPr>
            <p:ph type="ftr" sz="quarter" idx="12"/>
          </p:nvPr>
        </p:nvSpPr>
        <p:spPr>
          <a:xfrm>
            <a:off x="7543800" y="6629400"/>
            <a:ext cx="1676400" cy="228600"/>
          </a:xfrm>
        </p:spPr>
        <p:txBody>
          <a:bodyPr/>
          <a:lstStyle>
            <a:lvl1pPr>
              <a:defRPr/>
            </a:lvl1pPr>
          </a:lstStyle>
          <a:p>
            <a:pPr>
              <a:defRPr/>
            </a:pPr>
            <a:r>
              <a:rPr lang="en-US"/>
              <a:t>© 2009, Prentice-Hall, Inc.</a:t>
            </a:r>
          </a:p>
        </p:txBody>
      </p:sp>
    </p:spTree>
  </p:cSld>
  <p:clrMapOvr>
    <a:masterClrMapping/>
  </p:clrMapOvr>
  <p:transition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E8D5E361-87CC-451A-BD51-7D782C1761AC}" type="slidenum">
              <a:rPr lang="en-US"/>
              <a:pPr>
                <a:defRPr/>
              </a:pPr>
              <a:t>‹#›</a:t>
            </a:fld>
            <a:endParaRPr lang="en-US"/>
          </a:p>
        </p:txBody>
      </p:sp>
    </p:spTree>
  </p:cSld>
  <p:clrMapOvr>
    <a:masterClrMapping/>
  </p:clrMapOvr>
  <p:transition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endParaRPr lang="en-US"/>
          </a:p>
        </p:txBody>
      </p:sp>
      <p:sp>
        <p:nvSpPr>
          <p:cNvPr id="7" name="Footer Placeholder 4"/>
          <p:cNvSpPr>
            <a:spLocks noGrp="1"/>
          </p:cNvSpPr>
          <p:nvPr>
            <p:ph type="ftr" sz="quarter" idx="11"/>
          </p:nvPr>
        </p:nvSpPr>
        <p:spPr/>
        <p:txBody>
          <a:bodyPr/>
          <a:lstStyle>
            <a:lvl1pPr>
              <a:defRPr/>
            </a:lvl1pPr>
            <a:extLst/>
          </a:lstStyle>
          <a:p>
            <a:pPr>
              <a:defRPr/>
            </a:pPr>
            <a:endParaRPr lang="en-US"/>
          </a:p>
        </p:txBody>
      </p:sp>
      <p:sp>
        <p:nvSpPr>
          <p:cNvPr id="8" name="Slide Number Placeholder 5"/>
          <p:cNvSpPr>
            <a:spLocks noGrp="1"/>
          </p:cNvSpPr>
          <p:nvPr>
            <p:ph type="sldNum" sz="quarter" idx="12"/>
          </p:nvPr>
        </p:nvSpPr>
        <p:spPr/>
        <p:txBody>
          <a:bodyPr/>
          <a:lstStyle>
            <a:lvl1pPr>
              <a:defRPr/>
            </a:lvl1pPr>
            <a:extLst/>
          </a:lstStyle>
          <a:p>
            <a:pPr>
              <a:defRPr/>
            </a:pPr>
            <a:fld id="{10F08C63-3159-49F4-AF56-EC9EAB29EEE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AFB83701-AF96-4EF6-83BF-DA37A189B47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7EDC3B9A-1AE4-42FF-AB79-F938B29D69B5}"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endParaRPr lang="en-US"/>
          </a:p>
        </p:txBody>
      </p:sp>
      <p:sp>
        <p:nvSpPr>
          <p:cNvPr id="4" name="Footer Placeholder 3"/>
          <p:cNvSpPr>
            <a:spLocks noGrp="1"/>
          </p:cNvSpPr>
          <p:nvPr>
            <p:ph type="ftr" sz="quarter" idx="11"/>
          </p:nvPr>
        </p:nvSpPr>
        <p:spPr/>
        <p:txBody>
          <a:bodyPr/>
          <a:lstStyle>
            <a:lvl1pPr>
              <a:defRPr/>
            </a:lvl1pPr>
            <a:extLst/>
          </a:lstStyle>
          <a:p>
            <a:pPr>
              <a:defRPr/>
            </a:pPr>
            <a:endParaRPr lang="en-US"/>
          </a:p>
        </p:txBody>
      </p:sp>
      <p:sp>
        <p:nvSpPr>
          <p:cNvPr id="5" name="Slide Number Placeholder 4"/>
          <p:cNvSpPr>
            <a:spLocks noGrp="1"/>
          </p:cNvSpPr>
          <p:nvPr>
            <p:ph type="sldNum" sz="quarter" idx="12"/>
          </p:nvPr>
        </p:nvSpPr>
        <p:spPr/>
        <p:txBody>
          <a:bodyPr/>
          <a:lstStyle>
            <a:lvl1pPr>
              <a:defRPr/>
            </a:lvl1pPr>
            <a:extLst/>
          </a:lstStyle>
          <a:p>
            <a:pPr>
              <a:defRPr/>
            </a:pPr>
            <a:fld id="{534A9CD4-9AEF-4944-8592-0B1C8AA5877A}"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Tm="3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66A07053-8C20-4C6B-A8F8-3B3BE5707E05}" type="slidenum">
              <a:rPr lang="en-US"/>
              <a:pPr>
                <a:defRPr/>
              </a:pPr>
              <a:t>‹#›</a:t>
            </a:fld>
            <a:endParaRPr lang="en-US"/>
          </a:p>
        </p:txBody>
      </p:sp>
    </p:spTree>
  </p:cSld>
  <p:clrMapOvr>
    <a:masterClrMapping/>
  </p:clrMapOvr>
  <p:transition advTm="3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1B4952AE-547A-4D63-A1EA-82B6036BBDDA}"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6" name="Freeform 5"/>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7" name="Right Triangle 6"/>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endParaRPr lang="en-US"/>
          </a:p>
        </p:txBody>
      </p:sp>
      <p:sp>
        <p:nvSpPr>
          <p:cNvPr id="13" name="Slide Number Placeholder 6"/>
          <p:cNvSpPr>
            <a:spLocks noGrp="1"/>
          </p:cNvSpPr>
          <p:nvPr>
            <p:ph type="sldNum" sz="quarter" idx="12"/>
          </p:nvPr>
        </p:nvSpPr>
        <p:spPr/>
        <p:txBody>
          <a:bodyPr/>
          <a:lstStyle>
            <a:lvl1pPr>
              <a:defRPr smtClean="0">
                <a:solidFill>
                  <a:schemeClr val="tx1"/>
                </a:solidFill>
              </a:defRPr>
            </a:lvl1pPr>
            <a:extLst/>
          </a:lstStyle>
          <a:p>
            <a:pPr>
              <a:defRPr/>
            </a:pPr>
            <a:fld id="{FD28A93F-8903-4BCD-A407-9B65A988B2CB}"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advTm="3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12" name="Freeform 11"/>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smtClean="0">
                <a:solidFill>
                  <a:schemeClr val="tx1"/>
                </a:solidFill>
              </a:defRPr>
            </a:lvl1pPr>
            <a:extLst/>
          </a:lstStyle>
          <a:p>
            <a:pPr>
              <a:defRPr/>
            </a:pPr>
            <a:fld id="{A99BDF32-BF03-4881-87E9-70D40270100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09" r:id="rId1"/>
    <p:sldLayoutId id="2147484304" r:id="rId2"/>
    <p:sldLayoutId id="2147484310" r:id="rId3"/>
    <p:sldLayoutId id="2147484311" r:id="rId4"/>
    <p:sldLayoutId id="2147484312" r:id="rId5"/>
    <p:sldLayoutId id="2147484313" r:id="rId6"/>
    <p:sldLayoutId id="2147484305" r:id="rId7"/>
    <p:sldLayoutId id="2147484314" r:id="rId8"/>
    <p:sldLayoutId id="2147484315" r:id="rId9"/>
    <p:sldLayoutId id="2147484306" r:id="rId10"/>
    <p:sldLayoutId id="2147484307" r:id="rId11"/>
    <p:sldLayoutId id="2147484308" r:id="rId12"/>
    <p:sldLayoutId id="2147484316" r:id="rId13"/>
  </p:sldLayoutIdLst>
  <p:transition advTm="3000">
    <p:random/>
  </p:transition>
  <p:txStyles>
    <p:title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itchFamily="34" charset="0"/>
        </a:defRPr>
      </a:lvl2pPr>
      <a:lvl3pPr algn="l" rtl="0" fontAlgn="base">
        <a:spcBef>
          <a:spcPct val="0"/>
        </a:spcBef>
        <a:spcAft>
          <a:spcPct val="0"/>
        </a:spcAft>
        <a:defRPr sz="4100" b="1">
          <a:solidFill>
            <a:schemeClr val="tx2"/>
          </a:solidFill>
          <a:latin typeface="Lucida Sans Unicode" pitchFamily="34" charset="0"/>
        </a:defRPr>
      </a:lvl3pPr>
      <a:lvl4pPr algn="l" rtl="0" fontAlgn="base">
        <a:spcBef>
          <a:spcPct val="0"/>
        </a:spcBef>
        <a:spcAft>
          <a:spcPct val="0"/>
        </a:spcAft>
        <a:defRPr sz="4100" b="1">
          <a:solidFill>
            <a:schemeClr val="tx2"/>
          </a:solidFill>
          <a:latin typeface="Lucida Sans Unicode" pitchFamily="34" charset="0"/>
        </a:defRPr>
      </a:lvl4pPr>
      <a:lvl5pPr algn="l" rtl="0" fontAlgn="base">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file:///G:\Annapurna%20Van%20Cut%201_2.12.17.mp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85800" y="381000"/>
            <a:ext cx="7772400" cy="1470025"/>
          </a:xfrm>
        </p:spPr>
        <p:txBody>
          <a:bodyPr>
            <a:normAutofit/>
          </a:bodyPr>
          <a:lstStyle/>
          <a:p>
            <a:pPr fontAlgn="auto">
              <a:spcAft>
                <a:spcPts val="0"/>
              </a:spcAft>
              <a:defRPr/>
            </a:pPr>
            <a:r>
              <a:rPr lang="en-US" sz="5400" dirty="0" smtClean="0"/>
              <a:t>Local Self Govt. </a:t>
            </a:r>
            <a:r>
              <a:rPr lang="en-US" sz="5400" dirty="0" err="1" smtClean="0"/>
              <a:t>Jaipur</a:t>
            </a:r>
            <a:endParaRPr lang="en-US" sz="5400" dirty="0" smtClean="0"/>
          </a:p>
        </p:txBody>
      </p:sp>
      <p:sp>
        <p:nvSpPr>
          <p:cNvPr id="10243" name="Rectangle 9"/>
          <p:cNvSpPr>
            <a:spLocks noGrp="1" noChangeArrowheads="1"/>
          </p:cNvSpPr>
          <p:nvPr>
            <p:ph type="subTitle" idx="1"/>
          </p:nvPr>
        </p:nvSpPr>
        <p:spPr>
          <a:xfrm>
            <a:off x="0" y="2057400"/>
            <a:ext cx="9144000" cy="1371600"/>
          </a:xfrm>
        </p:spPr>
        <p:txBody>
          <a:bodyPr/>
          <a:lstStyle/>
          <a:p>
            <a:pPr marR="0"/>
            <a:r>
              <a:rPr lang="en-US" sz="2800" dirty="0" smtClean="0"/>
              <a:t>Smart Food Vans Of Annapurna </a:t>
            </a:r>
            <a:r>
              <a:rPr lang="en-US" sz="2800" dirty="0" err="1" smtClean="0"/>
              <a:t>Rasoi</a:t>
            </a:r>
            <a:r>
              <a:rPr lang="en-US" sz="2800" dirty="0" smtClean="0"/>
              <a:t> </a:t>
            </a:r>
            <a:r>
              <a:rPr lang="en-US" sz="2800" dirty="0" err="1" smtClean="0"/>
              <a:t>Yojna</a:t>
            </a:r>
            <a:r>
              <a:rPr lang="en-US" sz="2800" dirty="0" smtClean="0"/>
              <a:t> Project </a:t>
            </a:r>
          </a:p>
        </p:txBody>
      </p:sp>
      <p:sp>
        <p:nvSpPr>
          <p:cNvPr id="10244" name="Text Box 5"/>
          <p:cNvSpPr txBox="1">
            <a:spLocks noChangeArrowheads="1"/>
          </p:cNvSpPr>
          <p:nvPr/>
        </p:nvSpPr>
        <p:spPr bwMode="auto">
          <a:xfrm>
            <a:off x="4870450" y="6172200"/>
            <a:ext cx="1911350" cy="228600"/>
          </a:xfrm>
          <a:prstGeom prst="rect">
            <a:avLst/>
          </a:prstGeom>
          <a:noFill/>
          <a:ln w="9525">
            <a:noFill/>
            <a:miter lim="800000"/>
            <a:headEnd/>
            <a:tailEnd/>
          </a:ln>
        </p:spPr>
        <p:txBody>
          <a:bodyPr wrap="none">
            <a:spAutoFit/>
          </a:bodyPr>
          <a:lstStyle/>
          <a:p>
            <a:r>
              <a:rPr lang="en-US" sz="900"/>
              <a:t>Photo courtesy of Dr. Nickie Cauthen</a:t>
            </a:r>
          </a:p>
        </p:txBody>
      </p:sp>
      <p:pic>
        <p:nvPicPr>
          <p:cNvPr id="10245" name="Picture 5" descr="logo_200.png"/>
          <p:cNvPicPr>
            <a:picLocks noChangeAspect="1"/>
          </p:cNvPicPr>
          <p:nvPr/>
        </p:nvPicPr>
        <p:blipFill>
          <a:blip r:embed="rId3"/>
          <a:srcRect/>
          <a:stretch>
            <a:fillRect/>
          </a:stretch>
        </p:blipFill>
        <p:spPr bwMode="auto">
          <a:xfrm>
            <a:off x="0" y="3276600"/>
            <a:ext cx="9144000" cy="2438400"/>
          </a:xfrm>
          <a:prstGeom prst="rect">
            <a:avLst/>
          </a:prstGeom>
          <a:noFill/>
          <a:ln w="9525">
            <a:noFill/>
            <a:miter lim="800000"/>
            <a:headEnd/>
            <a:tailEnd/>
          </a:ln>
        </p:spPr>
      </p:pic>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0"/>
            <a:ext cx="7772400" cy="1219200"/>
          </a:xfrm>
        </p:spPr>
        <p:txBody>
          <a:bodyPr/>
          <a:lstStyle/>
          <a:p>
            <a:pPr fontAlgn="auto">
              <a:spcAft>
                <a:spcPts val="0"/>
              </a:spcAft>
              <a:defRPr/>
            </a:pPr>
            <a:r>
              <a:rPr lang="en-US" dirty="0" smtClean="0"/>
              <a:t>Live GPS Tracking </a:t>
            </a:r>
            <a:r>
              <a:rPr lang="en-US" dirty="0" err="1" smtClean="0"/>
              <a:t>Poral</a:t>
            </a:r>
            <a:endParaRPr lang="en-US" dirty="0" smtClean="0"/>
          </a:p>
        </p:txBody>
      </p:sp>
      <p:sp>
        <p:nvSpPr>
          <p:cNvPr id="20483" name="Rectangle 3"/>
          <p:cNvSpPr>
            <a:spLocks noGrp="1" noChangeArrowheads="1"/>
          </p:cNvSpPr>
          <p:nvPr>
            <p:ph type="body" sz="half" idx="1"/>
          </p:nvPr>
        </p:nvSpPr>
        <p:spPr>
          <a:xfrm>
            <a:off x="685800" y="1828800"/>
            <a:ext cx="3810000" cy="4648200"/>
          </a:xfrm>
        </p:spPr>
        <p:txBody>
          <a:bodyPr/>
          <a:lstStyle/>
          <a:p>
            <a:pPr>
              <a:lnSpc>
                <a:spcPct val="90000"/>
              </a:lnSpc>
            </a:pPr>
            <a:endParaRPr lang="en-US" sz="1800" dirty="0" smtClean="0"/>
          </a:p>
        </p:txBody>
      </p:sp>
      <p:sp>
        <p:nvSpPr>
          <p:cNvPr id="20485" name="Rectangle 4"/>
          <p:cNvSpPr>
            <a:spLocks noChangeArrowheads="1"/>
          </p:cNvSpPr>
          <p:nvPr/>
        </p:nvSpPr>
        <p:spPr bwMode="auto">
          <a:xfrm>
            <a:off x="5181600" y="5394325"/>
            <a:ext cx="2927350" cy="244475"/>
          </a:xfrm>
          <a:prstGeom prst="rect">
            <a:avLst/>
          </a:prstGeom>
          <a:noFill/>
          <a:ln w="9525">
            <a:noFill/>
            <a:miter lim="800000"/>
            <a:headEnd/>
            <a:tailEnd/>
          </a:ln>
        </p:spPr>
        <p:txBody>
          <a:bodyPr wrap="none">
            <a:spAutoFit/>
          </a:bodyPr>
          <a:lstStyle/>
          <a:p>
            <a:r>
              <a:rPr lang="en-US" sz="1000"/>
              <a:t>http://www.who.int/tdr/diseases/malaria/lifecycle.htm</a:t>
            </a:r>
          </a:p>
        </p:txBody>
      </p:sp>
      <p:sp>
        <p:nvSpPr>
          <p:cNvPr id="6" name="Content Placeholder 5"/>
          <p:cNvSpPr>
            <a:spLocks noGrp="1"/>
          </p:cNvSpPr>
          <p:nvPr>
            <p:ph sz="half" idx="2"/>
          </p:nvPr>
        </p:nvSpPr>
        <p:spPr/>
        <p:txBody>
          <a:bodyPr/>
          <a:lstStyle/>
          <a:p>
            <a:endParaRPr lang="en-IN"/>
          </a:p>
        </p:txBody>
      </p:sp>
      <p:pic>
        <p:nvPicPr>
          <p:cNvPr id="1026" name="Picture 2"/>
          <p:cNvPicPr>
            <a:picLocks noChangeAspect="1" noChangeArrowheads="1"/>
          </p:cNvPicPr>
          <p:nvPr/>
        </p:nvPicPr>
        <p:blipFill>
          <a:blip r:embed="rId3"/>
          <a:srcRect/>
          <a:stretch>
            <a:fillRect/>
          </a:stretch>
        </p:blipFill>
        <p:spPr bwMode="auto">
          <a:xfrm>
            <a:off x="-1600200" y="-361950"/>
            <a:ext cx="13563600" cy="8477250"/>
          </a:xfrm>
          <a:prstGeom prst="rect">
            <a:avLst/>
          </a:prstGeom>
          <a:noFill/>
          <a:ln w="9525">
            <a:noFill/>
            <a:miter lim="800000"/>
            <a:headEnd/>
            <a:tailEnd/>
          </a:ln>
          <a:effectLst/>
        </p:spPr>
      </p:pic>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dirty="0"/>
          </a:p>
        </p:txBody>
      </p:sp>
      <p:sp>
        <p:nvSpPr>
          <p:cNvPr id="4" name="Content Placeholder 3"/>
          <p:cNvSpPr>
            <a:spLocks noGrp="1"/>
          </p:cNvSpPr>
          <p:nvPr>
            <p:ph sz="half" idx="2"/>
          </p:nvPr>
        </p:nvSpPr>
        <p:spPr/>
        <p:txBody>
          <a:bodyPr/>
          <a:lstStyle/>
          <a:p>
            <a:endParaRPr lang="en-IN"/>
          </a:p>
        </p:txBody>
      </p:sp>
      <p:pic>
        <p:nvPicPr>
          <p:cNvPr id="1026" name="Picture 2"/>
          <p:cNvPicPr>
            <a:picLocks noChangeAspect="1" noChangeArrowheads="1"/>
          </p:cNvPicPr>
          <p:nvPr/>
        </p:nvPicPr>
        <p:blipFill>
          <a:blip r:embed="rId2"/>
          <a:srcRect/>
          <a:stretch>
            <a:fillRect/>
          </a:stretch>
        </p:blipFill>
        <p:spPr bwMode="auto">
          <a:xfrm>
            <a:off x="-1447800" y="-381000"/>
            <a:ext cx="13716000" cy="8572500"/>
          </a:xfrm>
          <a:prstGeom prst="rect">
            <a:avLst/>
          </a:prstGeom>
          <a:noFill/>
          <a:ln w="9525">
            <a:noFill/>
            <a:miter lim="800000"/>
            <a:headEnd/>
            <a:tailEnd/>
          </a:ln>
          <a:effectLst/>
        </p:spPr>
      </p:pic>
    </p:spTree>
  </p:cSld>
  <p:clrMapOvr>
    <a:masterClrMapping/>
  </p:clrMapOvr>
  <p:transition advTm="3000">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pic>
        <p:nvPicPr>
          <p:cNvPr id="2050" name="Picture 2"/>
          <p:cNvPicPr>
            <a:picLocks noChangeAspect="1" noChangeArrowheads="1"/>
          </p:cNvPicPr>
          <p:nvPr/>
        </p:nvPicPr>
        <p:blipFill>
          <a:blip r:embed="rId2"/>
          <a:srcRect/>
          <a:stretch>
            <a:fillRect/>
          </a:stretch>
        </p:blipFill>
        <p:spPr bwMode="auto">
          <a:xfrm>
            <a:off x="-1828800" y="-533400"/>
            <a:ext cx="13716000" cy="8572500"/>
          </a:xfrm>
          <a:prstGeom prst="rect">
            <a:avLst/>
          </a:prstGeom>
          <a:noFill/>
          <a:ln w="9525">
            <a:noFill/>
            <a:miter lim="800000"/>
            <a:headEnd/>
            <a:tailEnd/>
          </a:ln>
          <a:effectLst/>
        </p:spPr>
      </p:pic>
    </p:spTree>
  </p:cSld>
  <p:clrMapOvr>
    <a:masterClrMapping/>
  </p:clrMapOvr>
  <p:transition advTm="3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pic>
        <p:nvPicPr>
          <p:cNvPr id="3074" name="Picture 2"/>
          <p:cNvPicPr>
            <a:picLocks noChangeAspect="1" noChangeArrowheads="1"/>
          </p:cNvPicPr>
          <p:nvPr/>
        </p:nvPicPr>
        <p:blipFill>
          <a:blip r:embed="rId2"/>
          <a:srcRect/>
          <a:stretch>
            <a:fillRect/>
          </a:stretch>
        </p:blipFill>
        <p:spPr bwMode="auto">
          <a:xfrm>
            <a:off x="-1524000" y="-533400"/>
            <a:ext cx="13716000" cy="8572500"/>
          </a:xfrm>
          <a:prstGeom prst="rect">
            <a:avLst/>
          </a:prstGeom>
          <a:noFill/>
          <a:ln w="9525">
            <a:noFill/>
            <a:miter lim="800000"/>
            <a:headEnd/>
            <a:tailEnd/>
          </a:ln>
          <a:effectLst/>
        </p:spPr>
      </p:pic>
    </p:spTree>
  </p:cSld>
  <p:clrMapOvr>
    <a:masterClrMapping/>
  </p:clrMapOvr>
  <p:transition advTm="3000">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ontent Placeholder 3"/>
          <p:cNvSpPr>
            <a:spLocks noGrp="1"/>
          </p:cNvSpPr>
          <p:nvPr>
            <p:ph sz="half" idx="2"/>
          </p:nvPr>
        </p:nvSpPr>
        <p:spPr/>
        <p:txBody>
          <a:bodyPr/>
          <a:lstStyle/>
          <a:p>
            <a:endParaRPr lang="en-IN"/>
          </a:p>
        </p:txBody>
      </p:sp>
      <p:pic>
        <p:nvPicPr>
          <p:cNvPr id="4098" name="Picture 2"/>
          <p:cNvPicPr>
            <a:picLocks noChangeAspect="1" noChangeArrowheads="1"/>
          </p:cNvPicPr>
          <p:nvPr/>
        </p:nvPicPr>
        <p:blipFill>
          <a:blip r:embed="rId2"/>
          <a:srcRect/>
          <a:stretch>
            <a:fillRect/>
          </a:stretch>
        </p:blipFill>
        <p:spPr bwMode="auto">
          <a:xfrm>
            <a:off x="-1676400" y="-685800"/>
            <a:ext cx="13716000" cy="8572500"/>
          </a:xfrm>
          <a:prstGeom prst="rect">
            <a:avLst/>
          </a:prstGeom>
          <a:noFill/>
          <a:ln w="9525">
            <a:noFill/>
            <a:miter lim="800000"/>
            <a:headEnd/>
            <a:tailEnd/>
          </a:ln>
          <a:effectLst/>
        </p:spPr>
      </p:pic>
    </p:spTree>
  </p:cSld>
  <p:clrMapOvr>
    <a:masterClrMapping/>
  </p:clrMapOvr>
  <p:transition advTm="3000">
    <p:rand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685800" y="1981200"/>
            <a:ext cx="3276600" cy="4114800"/>
          </a:xfrm>
        </p:spPr>
        <p:txBody>
          <a:bodyPr/>
          <a:lstStyle/>
          <a:p>
            <a:pPr>
              <a:lnSpc>
                <a:spcPct val="90000"/>
              </a:lnSpc>
            </a:pPr>
            <a:endParaRPr lang="en-US" sz="2400" smtClean="0"/>
          </a:p>
        </p:txBody>
      </p:sp>
      <p:pic>
        <p:nvPicPr>
          <p:cNvPr id="25603" name="Picture 4"/>
          <p:cNvPicPr>
            <a:picLocks noChangeAspect="1" noChangeArrowheads="1"/>
          </p:cNvPicPr>
          <p:nvPr/>
        </p:nvPicPr>
        <p:blipFill>
          <a:blip r:embed="rId3"/>
          <a:srcRect/>
          <a:stretch>
            <a:fillRect/>
          </a:stretch>
        </p:blipFill>
        <p:spPr bwMode="auto">
          <a:xfrm>
            <a:off x="-1905000" y="-152400"/>
            <a:ext cx="13011150" cy="7315200"/>
          </a:xfrm>
          <a:prstGeom prst="rect">
            <a:avLst/>
          </a:prstGeom>
          <a:noFill/>
          <a:ln w="9525">
            <a:noFill/>
            <a:miter lim="800000"/>
            <a:headEnd/>
            <a:tailEnd/>
          </a:ln>
        </p:spPr>
      </p:pic>
    </p:spTree>
  </p:cSld>
  <p:clrMapOvr>
    <a:masterClrMapping/>
  </p:clrMapOvr>
  <p:transition advTm="3000">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fontAlgn="auto">
              <a:spcAft>
                <a:spcPts val="0"/>
              </a:spcAft>
              <a:defRPr/>
            </a:pPr>
            <a:endParaRPr lang="en-US" dirty="0" smtClean="0"/>
          </a:p>
        </p:txBody>
      </p:sp>
      <p:sp>
        <p:nvSpPr>
          <p:cNvPr id="26627" name="Footer Placeholder 4"/>
          <p:cNvSpPr>
            <a:spLocks noGrp="1"/>
          </p:cNvSpPr>
          <p:nvPr>
            <p:ph type="ftr" sz="quarter" idx="12"/>
          </p:nvPr>
        </p:nvSpPr>
        <p:spPr bwMode="auto">
          <a:noFill/>
          <a:ln>
            <a:miter lim="800000"/>
            <a:headEnd/>
            <a:tailEnd/>
          </a:ln>
        </p:spPr>
        <p:txBody>
          <a:bodyPr wrap="square" lIns="91440" tIns="45720" rIns="91440" bIns="45720" numCol="1" anchorCtr="0" compatLnSpc="1">
            <a:prstTxWarp prst="textNoShape">
              <a:avLst/>
            </a:prstTxWarp>
          </a:bodyPr>
          <a:lstStyle/>
          <a:p>
            <a:r>
              <a:rPr lang="en-US" smtClean="0"/>
              <a:t>© 2009, Prentice-Hall, Inc.</a:t>
            </a:r>
          </a:p>
        </p:txBody>
      </p:sp>
      <p:pic>
        <p:nvPicPr>
          <p:cNvPr id="26628" name="Picture 5"/>
          <p:cNvPicPr>
            <a:picLocks noChangeAspect="1" noChangeArrowheads="1"/>
          </p:cNvPicPr>
          <p:nvPr/>
        </p:nvPicPr>
        <p:blipFill>
          <a:blip r:embed="rId3"/>
          <a:srcRect/>
          <a:stretch>
            <a:fillRect/>
          </a:stretch>
        </p:blipFill>
        <p:spPr bwMode="auto">
          <a:xfrm>
            <a:off x="-2286000" y="-304800"/>
            <a:ext cx="13011150" cy="7315200"/>
          </a:xfrm>
          <a:prstGeom prst="rect">
            <a:avLst/>
          </a:prstGeom>
          <a:noFill/>
          <a:ln w="9525">
            <a:noFill/>
            <a:miter lim="800000"/>
            <a:headEnd/>
            <a:tailEnd/>
          </a:ln>
        </p:spPr>
      </p:pic>
    </p:spTree>
  </p:cSld>
  <p:clrMapOvr>
    <a:masterClrMapping/>
  </p:clrMapOvr>
  <p:transition advTm="3000">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000000"/>
        </a:solidFill>
        <a:effectLst/>
      </p:bgPr>
    </p:bg>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685800" y="1295400"/>
            <a:ext cx="7764463" cy="3048000"/>
          </a:xfrm>
        </p:spPr>
        <p:txBody>
          <a:bodyPr>
            <a:normAutofit fontScale="92500" lnSpcReduction="20000"/>
          </a:bodyPr>
          <a:lstStyle/>
          <a:p>
            <a:pPr marL="365760" indent="-256032" fontAlgn="auto">
              <a:spcAft>
                <a:spcPts val="0"/>
              </a:spcAft>
              <a:buFont typeface="Wingdings 3"/>
              <a:buChar char=""/>
              <a:defRPr/>
            </a:pPr>
            <a:r>
              <a:rPr lang="en-US" sz="3000" dirty="0" smtClean="0">
                <a:solidFill>
                  <a:schemeClr val="bg1"/>
                </a:solidFill>
                <a:effectLst>
                  <a:outerShdw blurRad="38100" dist="38100" dir="2700000" algn="tl">
                    <a:srgbClr val="010199"/>
                  </a:outerShdw>
                </a:effectLst>
              </a:rPr>
              <a:t>POS</a:t>
            </a:r>
            <a:r>
              <a:rPr lang="en-US" sz="3000" dirty="0" smtClean="0">
                <a:solidFill>
                  <a:schemeClr val="bg1">
                    <a:lumMod val="95000"/>
                  </a:schemeClr>
                </a:solidFill>
                <a:effectLst>
                  <a:outerShdw blurRad="38100" dist="38100" dir="2700000" algn="tl">
                    <a:srgbClr val="010199"/>
                  </a:outerShdw>
                </a:effectLst>
              </a:rPr>
              <a:t> Machine =  When token cut by host it generate a request and pass it to server on network availability.</a:t>
            </a:r>
          </a:p>
          <a:p>
            <a:pPr marL="365760" indent="-256032" fontAlgn="auto">
              <a:spcAft>
                <a:spcPts val="0"/>
              </a:spcAft>
              <a:buFont typeface="Wingdings 3"/>
              <a:buChar char=""/>
              <a:defRPr/>
            </a:pPr>
            <a:endParaRPr lang="en-US" sz="3000" dirty="0" smtClean="0">
              <a:solidFill>
                <a:schemeClr val="bg1">
                  <a:lumMod val="95000"/>
                </a:schemeClr>
              </a:solidFill>
              <a:effectLst>
                <a:outerShdw blurRad="38100" dist="38100" dir="2700000" algn="tl">
                  <a:srgbClr val="010199"/>
                </a:outerShdw>
              </a:effectLst>
            </a:endParaRPr>
          </a:p>
          <a:p>
            <a:pPr marL="365760" indent="-256032" fontAlgn="auto">
              <a:spcAft>
                <a:spcPts val="0"/>
              </a:spcAft>
              <a:buFont typeface="Wingdings 3"/>
              <a:buChar char=""/>
              <a:defRPr/>
            </a:pPr>
            <a:r>
              <a:rPr lang="en-US" sz="3000" dirty="0" smtClean="0">
                <a:solidFill>
                  <a:schemeClr val="bg1">
                    <a:lumMod val="95000"/>
                  </a:schemeClr>
                </a:solidFill>
                <a:effectLst>
                  <a:outerShdw blurRad="38100" dist="38100" dir="2700000" algn="tl">
                    <a:srgbClr val="010199"/>
                  </a:outerShdw>
                </a:effectLst>
              </a:rPr>
              <a:t>Server receive a request from user to add data</a:t>
            </a:r>
          </a:p>
          <a:p>
            <a:pPr marL="365760" indent="-256032" fontAlgn="auto">
              <a:spcAft>
                <a:spcPts val="0"/>
              </a:spcAft>
              <a:buFont typeface="Wingdings 3"/>
              <a:buChar char=""/>
              <a:defRPr/>
            </a:pPr>
            <a:endParaRPr lang="en-US" sz="3000" dirty="0" smtClean="0">
              <a:solidFill>
                <a:schemeClr val="bg1">
                  <a:lumMod val="95000"/>
                </a:schemeClr>
              </a:solidFill>
              <a:effectLst>
                <a:outerShdw blurRad="38100" dist="38100" dir="2700000" algn="tl">
                  <a:srgbClr val="010199"/>
                </a:outerShdw>
              </a:effectLst>
            </a:endParaRPr>
          </a:p>
          <a:p>
            <a:pPr marL="365760" indent="-256032" fontAlgn="auto">
              <a:spcAft>
                <a:spcPts val="0"/>
              </a:spcAft>
              <a:buFont typeface="Wingdings 3"/>
              <a:buChar char=""/>
              <a:defRPr/>
            </a:pPr>
            <a:r>
              <a:rPr lang="en-US" sz="3000" dirty="0" smtClean="0">
                <a:solidFill>
                  <a:schemeClr val="bg1">
                    <a:lumMod val="95000"/>
                  </a:schemeClr>
                </a:solidFill>
                <a:effectLst>
                  <a:outerShdw blurRad="38100" dist="38100" dir="2700000" algn="tl">
                    <a:srgbClr val="010199"/>
                  </a:outerShdw>
                </a:effectLst>
              </a:rPr>
              <a:t>Data Addition</a:t>
            </a:r>
          </a:p>
        </p:txBody>
      </p:sp>
      <p:sp>
        <p:nvSpPr>
          <p:cNvPr id="328706" name="Rectangle 2"/>
          <p:cNvSpPr>
            <a:spLocks noGrp="1" noChangeArrowheads="1"/>
          </p:cNvSpPr>
          <p:nvPr>
            <p:ph type="title"/>
          </p:nvPr>
        </p:nvSpPr>
        <p:spPr>
          <a:xfrm>
            <a:off x="0" y="228600"/>
            <a:ext cx="9144000" cy="1143000"/>
          </a:xfrm>
        </p:spPr>
        <p:txBody>
          <a:bodyPr/>
          <a:lstStyle/>
          <a:p>
            <a:pPr fontAlgn="auto">
              <a:spcAft>
                <a:spcPts val="0"/>
              </a:spcAft>
              <a:defRPr/>
            </a:pPr>
            <a:r>
              <a:rPr lang="en-US" sz="3600" dirty="0" smtClean="0">
                <a:solidFill>
                  <a:srgbClr val="92D050"/>
                </a:solidFill>
                <a:effectLst>
                  <a:outerShdw blurRad="38100" dist="38100" dir="2700000" algn="tl">
                    <a:srgbClr val="010199"/>
                  </a:outerShdw>
                </a:effectLst>
              </a:rPr>
              <a:t>POS Machine Data Fetching</a:t>
            </a:r>
          </a:p>
        </p:txBody>
      </p:sp>
      <p:grpSp>
        <p:nvGrpSpPr>
          <p:cNvPr id="28676" name="Group 6"/>
          <p:cNvGrpSpPr>
            <a:grpSpLocks/>
          </p:cNvGrpSpPr>
          <p:nvPr/>
        </p:nvGrpSpPr>
        <p:grpSpPr bwMode="auto">
          <a:xfrm>
            <a:off x="0" y="4730750"/>
            <a:ext cx="9296400" cy="1825625"/>
            <a:chOff x="382" y="2942"/>
            <a:chExt cx="5138" cy="1150"/>
          </a:xfrm>
        </p:grpSpPr>
        <p:sp>
          <p:nvSpPr>
            <p:cNvPr id="41991" name="Text Box 7"/>
            <p:cNvSpPr txBox="1">
              <a:spLocks noChangeArrowheads="1"/>
            </p:cNvSpPr>
            <p:nvPr/>
          </p:nvSpPr>
          <p:spPr bwMode="auto">
            <a:xfrm>
              <a:off x="2736" y="2985"/>
              <a:ext cx="2784" cy="231"/>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1800" dirty="0"/>
                <a:t>Server add request in its data base</a:t>
              </a:r>
            </a:p>
          </p:txBody>
        </p:sp>
        <p:sp>
          <p:nvSpPr>
            <p:cNvPr id="41992" name="Text Box 8"/>
            <p:cNvSpPr txBox="1">
              <a:spLocks noChangeArrowheads="1"/>
            </p:cNvSpPr>
            <p:nvPr/>
          </p:nvSpPr>
          <p:spPr bwMode="auto">
            <a:xfrm>
              <a:off x="3077" y="3840"/>
              <a:ext cx="976" cy="252"/>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2000" dirty="0"/>
                <a:t>Request</a:t>
              </a:r>
            </a:p>
          </p:txBody>
        </p:sp>
        <p:sp>
          <p:nvSpPr>
            <p:cNvPr id="41993" name="Rectangle 9"/>
            <p:cNvSpPr>
              <a:spLocks noChangeArrowheads="1"/>
            </p:cNvSpPr>
            <p:nvPr/>
          </p:nvSpPr>
          <p:spPr bwMode="auto">
            <a:xfrm>
              <a:off x="1664" y="3312"/>
              <a:ext cx="299" cy="384"/>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p>
          </p:txBody>
        </p:sp>
        <p:sp>
          <p:nvSpPr>
            <p:cNvPr id="41994" name="Oval 10"/>
            <p:cNvSpPr>
              <a:spLocks noChangeArrowheads="1"/>
            </p:cNvSpPr>
            <p:nvPr/>
          </p:nvSpPr>
          <p:spPr bwMode="auto">
            <a:xfrm>
              <a:off x="2939" y="3168"/>
              <a:ext cx="816" cy="720"/>
            </a:xfrm>
            <a:prstGeom prst="ellipse">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none" anchor="ctr"/>
            <a:lstStyle/>
            <a:p>
              <a:pPr algn="ctr" eaLnBrk="0" hangingPunct="0">
                <a:defRPr/>
              </a:pPr>
              <a:endParaRPr lang="en-US">
                <a:solidFill>
                  <a:schemeClr val="folHlink"/>
                </a:solidFill>
              </a:endParaRPr>
            </a:p>
          </p:txBody>
        </p:sp>
        <p:sp>
          <p:nvSpPr>
            <p:cNvPr id="41995" name="Line 11"/>
            <p:cNvSpPr>
              <a:spLocks noChangeShapeType="1"/>
            </p:cNvSpPr>
            <p:nvPr/>
          </p:nvSpPr>
          <p:spPr bwMode="auto">
            <a:xfrm>
              <a:off x="803" y="3130"/>
              <a:ext cx="854" cy="240"/>
            </a:xfrm>
            <a:prstGeom prst="line">
              <a:avLst/>
            </a:prstGeom>
            <a:ln>
              <a:headEnd type="none" w="sm" len="sm"/>
              <a:tailEnd type="stealth" w="lg" len="me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IN"/>
            </a:p>
          </p:txBody>
        </p:sp>
        <p:sp>
          <p:nvSpPr>
            <p:cNvPr id="41996" name="Line 12"/>
            <p:cNvSpPr>
              <a:spLocks noChangeShapeType="1"/>
            </p:cNvSpPr>
            <p:nvPr/>
          </p:nvSpPr>
          <p:spPr bwMode="auto">
            <a:xfrm flipV="1">
              <a:off x="887" y="3552"/>
              <a:ext cx="896" cy="0"/>
            </a:xfrm>
            <a:prstGeom prst="line">
              <a:avLst/>
            </a:prstGeom>
            <a:ln>
              <a:headEnd type="none" w="sm" len="sm"/>
              <a:tailEnd type="stealth" w="lg" len="me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IN"/>
            </a:p>
          </p:txBody>
        </p:sp>
        <p:sp>
          <p:nvSpPr>
            <p:cNvPr id="41997" name="Line 13"/>
            <p:cNvSpPr>
              <a:spLocks noChangeShapeType="1"/>
            </p:cNvSpPr>
            <p:nvPr/>
          </p:nvSpPr>
          <p:spPr bwMode="auto">
            <a:xfrm flipV="1">
              <a:off x="768" y="3648"/>
              <a:ext cx="896" cy="192"/>
            </a:xfrm>
            <a:prstGeom prst="line">
              <a:avLst/>
            </a:prstGeom>
            <a:ln>
              <a:headEnd type="none" w="sm" len="sm"/>
              <a:tailEnd type="stealth" w="lg" len="me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IN"/>
            </a:p>
          </p:txBody>
        </p:sp>
        <p:sp>
          <p:nvSpPr>
            <p:cNvPr id="41998" name="Text Box 14"/>
            <p:cNvSpPr txBox="1">
              <a:spLocks noChangeArrowheads="1"/>
            </p:cNvSpPr>
            <p:nvPr/>
          </p:nvSpPr>
          <p:spPr bwMode="auto">
            <a:xfrm>
              <a:off x="4608" y="3312"/>
              <a:ext cx="862" cy="756"/>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algn="ctr" eaLnBrk="0" hangingPunct="0">
                <a:spcBef>
                  <a:spcPct val="50000"/>
                </a:spcBef>
                <a:defRPr/>
              </a:pPr>
              <a:r>
                <a:rPr lang="en-US" dirty="0"/>
                <a:t>Server Add request</a:t>
              </a:r>
            </a:p>
          </p:txBody>
        </p:sp>
        <p:sp>
          <p:nvSpPr>
            <p:cNvPr id="41999" name="Text Box 15"/>
            <p:cNvSpPr txBox="1">
              <a:spLocks noChangeArrowheads="1"/>
            </p:cNvSpPr>
            <p:nvPr/>
          </p:nvSpPr>
          <p:spPr bwMode="auto">
            <a:xfrm>
              <a:off x="1664" y="3312"/>
              <a:ext cx="360" cy="407"/>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3600" b="1" dirty="0">
                  <a:solidFill>
                    <a:schemeClr val="hlink"/>
                  </a:solidFill>
                  <a:latin typeface="Symbol" pitchFamily="18" charset="2"/>
                </a:rPr>
                <a:t>S</a:t>
              </a:r>
              <a:endParaRPr lang="en-US" sz="3200" dirty="0">
                <a:latin typeface="Symbol" pitchFamily="18" charset="2"/>
              </a:endParaRPr>
            </a:p>
          </p:txBody>
        </p:sp>
        <p:sp>
          <p:nvSpPr>
            <p:cNvPr id="42000" name="AutoShape 16"/>
            <p:cNvSpPr>
              <a:spLocks noChangeArrowheads="1"/>
            </p:cNvSpPr>
            <p:nvPr/>
          </p:nvSpPr>
          <p:spPr bwMode="auto">
            <a:xfrm>
              <a:off x="2005" y="3408"/>
              <a:ext cx="886" cy="240"/>
            </a:xfrm>
            <a:prstGeom prst="rightArrow">
              <a:avLst>
                <a:gd name="adj1" fmla="val 50000"/>
                <a:gd name="adj2" fmla="val 92292"/>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p>
          </p:txBody>
        </p:sp>
        <p:sp>
          <p:nvSpPr>
            <p:cNvPr id="42001" name="AutoShape 17"/>
            <p:cNvSpPr>
              <a:spLocks noChangeArrowheads="1"/>
            </p:cNvSpPr>
            <p:nvPr/>
          </p:nvSpPr>
          <p:spPr bwMode="auto">
            <a:xfrm>
              <a:off x="3803" y="3408"/>
              <a:ext cx="768" cy="240"/>
            </a:xfrm>
            <a:prstGeom prst="rightArrow">
              <a:avLst>
                <a:gd name="adj1" fmla="val 50000"/>
                <a:gd name="adj2" fmla="val 80000"/>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p>
          </p:txBody>
        </p:sp>
        <p:sp>
          <p:nvSpPr>
            <p:cNvPr id="42002" name="Text Box 18"/>
            <p:cNvSpPr txBox="1">
              <a:spLocks noChangeArrowheads="1"/>
            </p:cNvSpPr>
            <p:nvPr/>
          </p:nvSpPr>
          <p:spPr bwMode="auto">
            <a:xfrm>
              <a:off x="1493" y="3744"/>
              <a:ext cx="769" cy="252"/>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2000" dirty="0"/>
                <a:t>Network</a:t>
              </a:r>
            </a:p>
          </p:txBody>
        </p:sp>
        <p:sp>
          <p:nvSpPr>
            <p:cNvPr id="42003" name="Text Box 19"/>
            <p:cNvSpPr txBox="1">
              <a:spLocks noChangeArrowheads="1"/>
            </p:cNvSpPr>
            <p:nvPr/>
          </p:nvSpPr>
          <p:spPr bwMode="auto">
            <a:xfrm>
              <a:off x="477" y="2942"/>
              <a:ext cx="494" cy="252"/>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2000" dirty="0">
                  <a:solidFill>
                    <a:srgbClr val="92D050"/>
                  </a:solidFill>
                </a:rPr>
                <a:t>POS1</a:t>
              </a:r>
              <a:endParaRPr lang="en-US" dirty="0">
                <a:solidFill>
                  <a:srgbClr val="92D050"/>
                </a:solidFill>
              </a:endParaRPr>
            </a:p>
          </p:txBody>
        </p:sp>
        <p:sp>
          <p:nvSpPr>
            <p:cNvPr id="42004" name="Text Box 20"/>
            <p:cNvSpPr txBox="1">
              <a:spLocks noChangeArrowheads="1"/>
            </p:cNvSpPr>
            <p:nvPr/>
          </p:nvSpPr>
          <p:spPr bwMode="auto">
            <a:xfrm>
              <a:off x="382" y="3374"/>
              <a:ext cx="548" cy="252"/>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2000" dirty="0">
                  <a:solidFill>
                    <a:srgbClr val="92D050"/>
                  </a:solidFill>
                </a:rPr>
                <a:t>POS 2</a:t>
              </a:r>
              <a:endParaRPr lang="en-US" dirty="0">
                <a:solidFill>
                  <a:srgbClr val="92D050"/>
                </a:solidFill>
              </a:endParaRPr>
            </a:p>
          </p:txBody>
        </p:sp>
        <p:sp>
          <p:nvSpPr>
            <p:cNvPr id="42005" name="Text Box 21"/>
            <p:cNvSpPr txBox="1">
              <a:spLocks noChangeArrowheads="1"/>
            </p:cNvSpPr>
            <p:nvPr/>
          </p:nvSpPr>
          <p:spPr bwMode="auto">
            <a:xfrm>
              <a:off x="382" y="3730"/>
              <a:ext cx="520" cy="252"/>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spAutoFit/>
            </a:bodyPr>
            <a:lstStyle/>
            <a:p>
              <a:pPr eaLnBrk="0" hangingPunct="0">
                <a:spcBef>
                  <a:spcPct val="50000"/>
                </a:spcBef>
                <a:defRPr/>
              </a:pPr>
              <a:r>
                <a:rPr lang="en-US" sz="2000" dirty="0">
                  <a:solidFill>
                    <a:srgbClr val="92D050"/>
                  </a:solidFill>
                </a:rPr>
                <a:t>POS3</a:t>
              </a:r>
              <a:endParaRPr lang="en-US" dirty="0">
                <a:solidFill>
                  <a:srgbClr val="92D050"/>
                </a:solidFill>
              </a:endParaRPr>
            </a:p>
          </p:txBody>
        </p:sp>
        <p:pic>
          <p:nvPicPr>
            <p:cNvPr id="42006" name="Picture 22"/>
            <p:cNvPicPr>
              <a:picLocks noChangeAspect="1" noChangeArrowheads="1"/>
            </p:cNvPicPr>
            <p:nvPr/>
          </p:nvPicPr>
          <p:blipFill>
            <a:blip r:embed="rId3"/>
            <a:srcRect/>
            <a:stretch>
              <a:fillRect/>
            </a:stretch>
          </p:blipFill>
          <p:spPr bwMode="auto">
            <a:xfrm>
              <a:off x="3083" y="3264"/>
              <a:ext cx="528" cy="528"/>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pic>
        <p:sp>
          <p:nvSpPr>
            <p:cNvPr id="42007" name="Line 23"/>
            <p:cNvSpPr>
              <a:spLocks noChangeShapeType="1"/>
            </p:cNvSpPr>
            <p:nvPr/>
          </p:nvSpPr>
          <p:spPr bwMode="auto">
            <a:xfrm>
              <a:off x="1792" y="3072"/>
              <a:ext cx="0" cy="240"/>
            </a:xfrm>
            <a:prstGeom prst="line">
              <a:avLst/>
            </a:prstGeom>
            <a:ln>
              <a:headEnd type="none" w="sm" len="sm"/>
              <a:tailEnd type="stealth" w="lg" len="me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IN"/>
            </a:p>
          </p:txBody>
        </p:sp>
      </p:grpSp>
    </p:spTree>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 calcmode="lin" valueType="num">
                                      <p:cBhvr additive="base">
                                        <p:cTn id="7" dur="500" fill="hold"/>
                                        <p:tgtEl>
                                          <p:spTgt spid="328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8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8707">
                                            <p:txEl>
                                              <p:pRg st="2" end="2"/>
                                            </p:txEl>
                                          </p:spTgt>
                                        </p:tgtEl>
                                        <p:attrNameLst>
                                          <p:attrName>style.visibility</p:attrName>
                                        </p:attrNameLst>
                                      </p:cBhvr>
                                      <p:to>
                                        <p:strVal val="visible"/>
                                      </p:to>
                                    </p:set>
                                    <p:anim calcmode="lin" valueType="num">
                                      <p:cBhvr additive="base">
                                        <p:cTn id="13" dur="500" fill="hold"/>
                                        <p:tgtEl>
                                          <p:spTgt spid="32870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8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8707">
                                            <p:txEl>
                                              <p:pRg st="4" end="4"/>
                                            </p:txEl>
                                          </p:spTgt>
                                        </p:tgtEl>
                                        <p:attrNameLst>
                                          <p:attrName>style.visibility</p:attrName>
                                        </p:attrNameLst>
                                      </p:cBhvr>
                                      <p:to>
                                        <p:strVal val="visible"/>
                                      </p:to>
                                    </p:set>
                                    <p:anim calcmode="lin" valueType="num">
                                      <p:cBhvr additive="base">
                                        <p:cTn id="19" dur="500" fill="hold"/>
                                        <p:tgtEl>
                                          <p:spTgt spid="32870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87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auto">
              <a:spcAft>
                <a:spcPts val="0"/>
              </a:spcAft>
              <a:defRPr/>
            </a:pPr>
            <a:r>
              <a:rPr lang="en-US" dirty="0" smtClean="0"/>
              <a:t>Working Process </a:t>
            </a:r>
            <a:endParaRPr lang="en-IN" dirty="0"/>
          </a:p>
        </p:txBody>
      </p:sp>
      <p:pic>
        <p:nvPicPr>
          <p:cNvPr id="6" name="Annapurna Van Cut 1_2.12.17.mp4">
            <a:hlinkClick r:id="" action="ppaction://media"/>
          </p:cNvPr>
          <p:cNvPicPr>
            <a:picLocks noGrp="1" noRot="1" noChangeAspect="1"/>
          </p:cNvPicPr>
          <p:nvPr>
            <p:ph idx="1"/>
            <a:videoFile r:link="rId1"/>
          </p:nvPr>
        </p:nvPicPr>
        <p:blipFill>
          <a:blip r:embed="rId3"/>
          <a:stretch>
            <a:fillRect/>
          </a:stretch>
        </p:blipFill>
        <p:spPr>
          <a:xfrm>
            <a:off x="685800" y="1447800"/>
            <a:ext cx="8077200" cy="4953000"/>
          </a:xfrm>
          <a:prstGeom prst="rect">
            <a:avLst/>
          </a:prstGeom>
        </p:spPr>
      </p:pic>
    </p:spTree>
  </p:cSld>
  <p:clrMapOvr>
    <a:masterClrMapping/>
  </p:clrMapOvr>
  <p:transition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auto">
              <a:spcAft>
                <a:spcPts val="0"/>
              </a:spcAft>
              <a:defRPr/>
            </a:pPr>
            <a:r>
              <a:rPr lang="en-IN" dirty="0" smtClean="0"/>
              <a:t>The End </a:t>
            </a:r>
            <a:endParaRPr lang="en-IN" dirty="0"/>
          </a:p>
        </p:txBody>
      </p:sp>
      <p:sp>
        <p:nvSpPr>
          <p:cNvPr id="31747" name="Subtitle 2"/>
          <p:cNvSpPr>
            <a:spLocks noGrp="1"/>
          </p:cNvSpPr>
          <p:nvPr>
            <p:ph type="subTitle" idx="1"/>
          </p:nvPr>
        </p:nvSpPr>
        <p:spPr>
          <a:xfrm>
            <a:off x="685800" y="3611563"/>
            <a:ext cx="7772400" cy="1200150"/>
          </a:xfrm>
        </p:spPr>
        <p:txBody>
          <a:bodyPr/>
          <a:lstStyle/>
          <a:p>
            <a:pPr marR="0"/>
            <a:r>
              <a:rPr lang="en-IN" smtClean="0"/>
              <a:t>Than you for being here please ask you have any query and share your suggestion.</a:t>
            </a:r>
          </a:p>
        </p:txBody>
      </p:sp>
    </p:spTree>
  </p:cSld>
  <p:clrMapOvr>
    <a:masterClrMapping/>
  </p:clrMapOvr>
  <p:transition advTm="300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1"/>
          <p:cNvSpPr>
            <a:spLocks noGrp="1"/>
          </p:cNvSpPr>
          <p:nvPr>
            <p:ph idx="1"/>
          </p:nvPr>
        </p:nvSpPr>
        <p:spPr>
          <a:xfrm>
            <a:off x="0" y="1828800"/>
            <a:ext cx="8991600" cy="2806700"/>
          </a:xfrm>
        </p:spPr>
        <p:txBody>
          <a:bodyPr/>
          <a:lstStyle/>
          <a:p>
            <a:r>
              <a:rPr lang="en-IN" sz="2800" dirty="0" smtClean="0"/>
              <a:t>Trust :- </a:t>
            </a:r>
            <a:r>
              <a:rPr lang="en-IN" sz="2800" dirty="0" err="1" smtClean="0"/>
              <a:t>Jeevan</a:t>
            </a:r>
            <a:r>
              <a:rPr lang="en-IN" sz="2800" dirty="0" smtClean="0"/>
              <a:t> </a:t>
            </a:r>
            <a:r>
              <a:rPr lang="en-IN" sz="2800" dirty="0" err="1" smtClean="0"/>
              <a:t>Sambal</a:t>
            </a:r>
            <a:r>
              <a:rPr lang="en-IN" sz="2800" dirty="0" smtClean="0"/>
              <a:t> Charitable Trust, Kota</a:t>
            </a:r>
          </a:p>
          <a:p>
            <a:endParaRPr lang="en-IN" sz="2800" dirty="0" smtClean="0"/>
          </a:p>
          <a:p>
            <a:r>
              <a:rPr lang="en-IN" sz="2800" dirty="0" smtClean="0"/>
              <a:t>Presentation by: - </a:t>
            </a:r>
            <a:r>
              <a:rPr lang="en-IN" sz="2800" dirty="0" err="1" smtClean="0"/>
              <a:t>Abhishek</a:t>
            </a:r>
            <a:r>
              <a:rPr lang="en-IN" sz="2800" dirty="0" smtClean="0"/>
              <a:t> </a:t>
            </a:r>
            <a:r>
              <a:rPr lang="en-IN" sz="2800" dirty="0" err="1" smtClean="0"/>
              <a:t>kumar</a:t>
            </a:r>
            <a:r>
              <a:rPr lang="en-IN" sz="2800" dirty="0" smtClean="0"/>
              <a:t> </a:t>
            </a:r>
            <a:r>
              <a:rPr lang="en-IN" sz="2800" dirty="0" err="1" smtClean="0"/>
              <a:t>Lodhi</a:t>
            </a:r>
            <a:endParaRPr lang="en-IN" sz="2800" dirty="0" smtClean="0"/>
          </a:p>
        </p:txBody>
      </p:sp>
      <p:sp>
        <p:nvSpPr>
          <p:cNvPr id="3" name="Title 2"/>
          <p:cNvSpPr>
            <a:spLocks noGrp="1"/>
          </p:cNvSpPr>
          <p:nvPr>
            <p:ph type="title"/>
          </p:nvPr>
        </p:nvSpPr>
        <p:spPr>
          <a:xfrm>
            <a:off x="304800" y="274638"/>
            <a:ext cx="8839200" cy="2239962"/>
          </a:xfrm>
        </p:spPr>
        <p:txBody>
          <a:bodyPr>
            <a:normAutofit/>
          </a:bodyPr>
          <a:lstStyle/>
          <a:p>
            <a:pPr fontAlgn="auto">
              <a:spcAft>
                <a:spcPts val="0"/>
              </a:spcAft>
              <a:defRPr/>
            </a:pPr>
            <a:r>
              <a:rPr lang="en-IN" dirty="0" smtClean="0"/>
              <a:t> </a:t>
            </a:r>
            <a:br>
              <a:rPr lang="en-IN" dirty="0" smtClean="0"/>
            </a:br>
            <a:endParaRPr lang="en-IN" sz="3000" b="0" dirty="0">
              <a:solidFill>
                <a:schemeClr val="tx1"/>
              </a:solidFill>
            </a:endParaRPr>
          </a:p>
        </p:txBody>
      </p:sp>
    </p:spTree>
  </p:cSld>
  <p:clrMapOvr>
    <a:masterClrMapping/>
  </p:clrMapOvr>
  <p:transition advTm="3000">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0" y="1143000"/>
            <a:ext cx="9144000" cy="5486400"/>
          </a:xfrm>
        </p:spPr>
        <p:txBody>
          <a:bodyPr/>
          <a:lstStyle/>
          <a:p>
            <a:pPr lvl="1">
              <a:lnSpc>
                <a:spcPct val="90000"/>
              </a:lnSpc>
            </a:pPr>
            <a:r>
              <a:rPr lang="en-IN" sz="2400" smtClean="0"/>
              <a:t>The Government of Rajasthan started Annapurna Kitchen Scheme on December 15, 2016. Under this scheme, all citizens in the state will get breakfast in the morning, lunch in the afternoon and dinner at night.</a:t>
            </a:r>
          </a:p>
          <a:p>
            <a:pPr lvl="1">
              <a:lnSpc>
                <a:spcPct val="90000"/>
              </a:lnSpc>
              <a:buFont typeface="Verdana" pitchFamily="34" charset="0"/>
              <a:buNone/>
            </a:pPr>
            <a:endParaRPr lang="en-IN" sz="2400" smtClean="0"/>
          </a:p>
          <a:p>
            <a:pPr lvl="1">
              <a:lnSpc>
                <a:spcPct val="90000"/>
              </a:lnSpc>
            </a:pPr>
            <a:r>
              <a:rPr lang="en-IN" sz="2400" smtClean="0"/>
              <a:t>The Government of Rajasthan has started Annapurna Kitchen Scheme for the sake of their health by keeping workers, rickshaw-pullers, handlers, employees, students, working women, elderly and other helpless, needy persons in the urban areas of the state.</a:t>
            </a:r>
          </a:p>
          <a:p>
            <a:pPr lvl="1">
              <a:lnSpc>
                <a:spcPct val="90000"/>
              </a:lnSpc>
              <a:buFont typeface="Verdana" pitchFamily="34" charset="0"/>
              <a:buNone/>
            </a:pPr>
            <a:r>
              <a:rPr lang="en-IN" sz="2400" smtClean="0"/>
              <a:t> </a:t>
            </a:r>
          </a:p>
          <a:p>
            <a:pPr lvl="1">
              <a:lnSpc>
                <a:spcPct val="90000"/>
              </a:lnSpc>
            </a:pPr>
            <a:r>
              <a:rPr lang="en-IN" sz="2400" smtClean="0"/>
              <a:t>The purpose of this scheme is not to give food for free in a manner, to feed all the helpless and needy persons so that they do not starve during the night</a:t>
            </a:r>
            <a:endParaRPr lang="en-US" sz="2400" smtClean="0"/>
          </a:p>
        </p:txBody>
      </p:sp>
      <p:sp>
        <p:nvSpPr>
          <p:cNvPr id="14338" name="Rectangle 2"/>
          <p:cNvSpPr>
            <a:spLocks noGrp="1" noChangeArrowheads="1"/>
          </p:cNvSpPr>
          <p:nvPr>
            <p:ph type="title"/>
          </p:nvPr>
        </p:nvSpPr>
        <p:spPr>
          <a:xfrm>
            <a:off x="685800" y="0"/>
            <a:ext cx="7772400" cy="1295400"/>
          </a:xfrm>
        </p:spPr>
        <p:txBody>
          <a:bodyPr/>
          <a:lstStyle/>
          <a:p>
            <a:pPr fontAlgn="auto">
              <a:spcAft>
                <a:spcPts val="0"/>
              </a:spcAft>
              <a:defRPr/>
            </a:pPr>
            <a:r>
              <a:rPr lang="en-US" dirty="0" smtClean="0"/>
              <a:t>Project’s Purpose</a:t>
            </a:r>
          </a:p>
        </p:txBody>
      </p:sp>
    </p:spTree>
  </p:cSld>
  <p:clrMapOvr>
    <a:overrideClrMapping bg1="lt1" tx1="dk1" bg2="lt2" tx2="dk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66FF"/>
            </a:gs>
            <a:gs pos="100000">
              <a:srgbClr val="001636"/>
            </a:gs>
          </a:gsLst>
          <a:lin ang="5400000" scaled="1"/>
        </a:gradFill>
        <a:effectLst/>
      </p:bgPr>
    </p:bg>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457200" y="1600200"/>
            <a:ext cx="8229600" cy="4876800"/>
          </a:xfrm>
          <a:ln>
            <a:solidFill>
              <a:schemeClr val="accent1"/>
            </a:solidFill>
          </a:ln>
        </p:spPr>
        <p:txBody>
          <a:bodyPr/>
          <a:lstStyle/>
          <a:p>
            <a:pPr>
              <a:lnSpc>
                <a:spcPct val="90000"/>
              </a:lnSpc>
            </a:pPr>
            <a:r>
              <a:rPr lang="en-IN" sz="2000" dirty="0" smtClean="0">
                <a:solidFill>
                  <a:schemeClr val="bg1"/>
                </a:solidFill>
              </a:rPr>
              <a:t>This scheme was inaugurated on December 15, 2016.</a:t>
            </a:r>
          </a:p>
          <a:p>
            <a:pPr>
              <a:lnSpc>
                <a:spcPct val="90000"/>
              </a:lnSpc>
            </a:pPr>
            <a:r>
              <a:rPr lang="en-IN" sz="2000" dirty="0" smtClean="0">
                <a:solidFill>
                  <a:schemeClr val="bg1"/>
                </a:solidFill>
              </a:rPr>
              <a:t>In 12 districts of the state, 80 Annapurna Kitchen Van under this scheme is being provided with breakfast in just Rs 5 and nutritious food in only Rs 8.</a:t>
            </a:r>
          </a:p>
          <a:p>
            <a:pPr>
              <a:lnSpc>
                <a:spcPct val="90000"/>
              </a:lnSpc>
            </a:pPr>
            <a:r>
              <a:rPr lang="en-US" sz="2000" dirty="0" smtClean="0">
                <a:solidFill>
                  <a:schemeClr val="bg1"/>
                </a:solidFill>
              </a:rPr>
              <a:t> When this scheme completed  a one year it collected </a:t>
            </a:r>
            <a:r>
              <a:rPr lang="en-US" sz="2800" b="1" dirty="0" smtClean="0">
                <a:solidFill>
                  <a:schemeClr val="bg1"/>
                </a:solidFill>
              </a:rPr>
              <a:t>50,80,493 </a:t>
            </a:r>
            <a:r>
              <a:rPr lang="en-US" sz="2000" dirty="0" smtClean="0">
                <a:solidFill>
                  <a:schemeClr val="bg1"/>
                </a:solidFill>
              </a:rPr>
              <a:t>beneficiary  by 80 food vans of 12 cities.</a:t>
            </a:r>
            <a:br>
              <a:rPr lang="en-US" sz="2000" dirty="0" smtClean="0">
                <a:solidFill>
                  <a:schemeClr val="bg1"/>
                </a:solidFill>
              </a:rPr>
            </a:br>
            <a:endParaRPr lang="en-US" sz="2000" dirty="0" smtClean="0">
              <a:solidFill>
                <a:schemeClr val="bg1"/>
              </a:solidFill>
            </a:endParaRPr>
          </a:p>
          <a:p>
            <a:pPr>
              <a:lnSpc>
                <a:spcPct val="90000"/>
              </a:lnSpc>
            </a:pPr>
            <a:r>
              <a:rPr lang="en-US" sz="2000" dirty="0" smtClean="0">
                <a:solidFill>
                  <a:schemeClr val="bg1"/>
                </a:solidFill>
              </a:rPr>
              <a:t>It was successful  scheme of </a:t>
            </a:r>
            <a:r>
              <a:rPr lang="en-US" sz="2000" dirty="0" err="1" smtClean="0">
                <a:solidFill>
                  <a:schemeClr val="bg1"/>
                </a:solidFill>
              </a:rPr>
              <a:t>Rajashan</a:t>
            </a:r>
            <a:r>
              <a:rPr lang="en-US" sz="2000" dirty="0" smtClean="0">
                <a:solidFill>
                  <a:schemeClr val="bg1"/>
                </a:solidFill>
              </a:rPr>
              <a:t> Govt. which is operated by DLB (Director of local body ) </a:t>
            </a:r>
            <a:r>
              <a:rPr lang="en-US" sz="2000" dirty="0" err="1" smtClean="0">
                <a:solidFill>
                  <a:schemeClr val="bg1"/>
                </a:solidFill>
              </a:rPr>
              <a:t>Jaipur</a:t>
            </a:r>
            <a:r>
              <a:rPr lang="en-US" sz="2000" dirty="0" smtClean="0">
                <a:solidFill>
                  <a:schemeClr val="bg1"/>
                </a:solidFill>
              </a:rPr>
              <a:t>.</a:t>
            </a:r>
          </a:p>
          <a:p>
            <a:pPr>
              <a:lnSpc>
                <a:spcPct val="90000"/>
              </a:lnSpc>
            </a:pPr>
            <a:endParaRPr lang="en-US" sz="2000" dirty="0" smtClean="0">
              <a:solidFill>
                <a:schemeClr val="bg1"/>
              </a:solidFill>
            </a:endParaRPr>
          </a:p>
          <a:p>
            <a:pPr>
              <a:lnSpc>
                <a:spcPct val="90000"/>
              </a:lnSpc>
            </a:pPr>
            <a:r>
              <a:rPr lang="en-US" sz="2000" dirty="0" err="1" smtClean="0">
                <a:solidFill>
                  <a:schemeClr val="bg1"/>
                </a:solidFill>
              </a:rPr>
              <a:t>Jeevan</a:t>
            </a:r>
            <a:r>
              <a:rPr lang="en-US" sz="2000" dirty="0" smtClean="0">
                <a:solidFill>
                  <a:schemeClr val="bg1"/>
                </a:solidFill>
              </a:rPr>
              <a:t> </a:t>
            </a:r>
            <a:r>
              <a:rPr lang="en-US" sz="2000" dirty="0" err="1" smtClean="0">
                <a:solidFill>
                  <a:schemeClr val="bg1"/>
                </a:solidFill>
              </a:rPr>
              <a:t>Sambal</a:t>
            </a:r>
            <a:r>
              <a:rPr lang="en-US" sz="2000" dirty="0" smtClean="0">
                <a:solidFill>
                  <a:schemeClr val="bg1"/>
                </a:solidFill>
              </a:rPr>
              <a:t> Charitable Trust (JSCT)  is working  to complete this project on DLB direction .</a:t>
            </a:r>
          </a:p>
          <a:p>
            <a:pPr>
              <a:lnSpc>
                <a:spcPct val="90000"/>
              </a:lnSpc>
              <a:buFont typeface="Wingdings 3" pitchFamily="18" charset="2"/>
              <a:buNone/>
            </a:pPr>
            <a:endParaRPr lang="en-US" sz="2800" dirty="0" smtClean="0">
              <a:solidFill>
                <a:srgbClr val="000000"/>
              </a:solidFill>
            </a:endParaRPr>
          </a:p>
          <a:p>
            <a:pPr>
              <a:lnSpc>
                <a:spcPct val="90000"/>
              </a:lnSpc>
            </a:pPr>
            <a:endParaRPr lang="en-US" sz="2000" dirty="0" smtClean="0">
              <a:solidFill>
                <a:srgbClr val="000000"/>
              </a:solidFill>
            </a:endParaRPr>
          </a:p>
        </p:txBody>
      </p:sp>
      <p:sp>
        <p:nvSpPr>
          <p:cNvPr id="15362" name="Rectangle 2"/>
          <p:cNvSpPr>
            <a:spLocks noGrp="1" noChangeArrowheads="1"/>
          </p:cNvSpPr>
          <p:nvPr>
            <p:ph type="title"/>
          </p:nvPr>
        </p:nvSpPr>
        <p:spPr/>
        <p:txBody>
          <a:bodyPr/>
          <a:lstStyle/>
          <a:p>
            <a:pPr fontAlgn="auto">
              <a:spcAft>
                <a:spcPts val="0"/>
              </a:spcAft>
              <a:defRPr/>
            </a:pPr>
            <a:r>
              <a:rPr lang="en-US" dirty="0" smtClean="0">
                <a:solidFill>
                  <a:schemeClr val="bg1"/>
                </a:solidFill>
              </a:rPr>
              <a:t>First Year Journey </a:t>
            </a:r>
          </a:p>
        </p:txBody>
      </p:sp>
    </p:spTree>
  </p:cSld>
  <p:clrMapOvr>
    <a:masterClrMapping/>
  </p:clrMapOvr>
  <p:transition advTm="3000">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685800" y="1524000"/>
            <a:ext cx="8229600" cy="5334000"/>
          </a:xfrm>
        </p:spPr>
        <p:txBody>
          <a:bodyPr>
            <a:normAutofit lnSpcReduction="10000"/>
          </a:bodyPr>
          <a:lstStyle/>
          <a:p>
            <a:pPr marL="365760" indent="-256032" fontAlgn="auto">
              <a:spcAft>
                <a:spcPts val="0"/>
              </a:spcAft>
              <a:buFont typeface="Wingdings 3"/>
              <a:buChar char=""/>
              <a:defRPr/>
            </a:pPr>
            <a:r>
              <a:rPr lang="en-US" dirty="0" smtClean="0">
                <a:solidFill>
                  <a:schemeClr val="bg1"/>
                </a:solidFill>
              </a:rPr>
              <a:t> Promotion:- </a:t>
            </a:r>
            <a:r>
              <a:rPr lang="en-US" sz="2000" dirty="0" smtClean="0">
                <a:solidFill>
                  <a:schemeClr val="bg1"/>
                </a:solidFill>
              </a:rPr>
              <a:t>This  scheme developed for </a:t>
            </a:r>
            <a:r>
              <a:rPr lang="en-IN" sz="2000" dirty="0" smtClean="0">
                <a:solidFill>
                  <a:schemeClr val="bg1"/>
                </a:solidFill>
              </a:rPr>
              <a:t>all the helpless and needy persons so Govt. promote  this scheme in all urban cities by banners  and  posters.  In  the I.T. sector  we made a website for better information of Annapurna </a:t>
            </a:r>
            <a:r>
              <a:rPr lang="en-IN" sz="2000" dirty="0" err="1" smtClean="0">
                <a:solidFill>
                  <a:schemeClr val="bg1"/>
                </a:solidFill>
              </a:rPr>
              <a:t>Rasoi</a:t>
            </a:r>
            <a:r>
              <a:rPr lang="en-IN" sz="2000" dirty="0" smtClean="0">
                <a:solidFill>
                  <a:schemeClr val="bg1"/>
                </a:solidFill>
              </a:rPr>
              <a:t> </a:t>
            </a:r>
            <a:r>
              <a:rPr lang="en-IN" sz="2000" dirty="0" err="1" smtClean="0">
                <a:solidFill>
                  <a:schemeClr val="bg1"/>
                </a:solidFill>
              </a:rPr>
              <a:t>Yojna</a:t>
            </a:r>
            <a:r>
              <a:rPr lang="en-IN" sz="2000" dirty="0" smtClean="0">
                <a:solidFill>
                  <a:schemeClr val="bg1"/>
                </a:solidFill>
              </a:rPr>
              <a:t>  where contains all data of this project and </a:t>
            </a:r>
            <a:r>
              <a:rPr lang="en-IN" sz="2000" dirty="0" err="1" smtClean="0">
                <a:solidFill>
                  <a:schemeClr val="bg1"/>
                </a:solidFill>
              </a:rPr>
              <a:t>url</a:t>
            </a:r>
            <a:r>
              <a:rPr lang="en-IN" sz="2000" dirty="0" smtClean="0">
                <a:solidFill>
                  <a:schemeClr val="bg1"/>
                </a:solidFill>
              </a:rPr>
              <a:t> is </a:t>
            </a:r>
            <a:r>
              <a:rPr lang="en-IN" sz="2000" b="1" dirty="0" smtClean="0">
                <a:solidFill>
                  <a:schemeClr val="bg1"/>
                </a:solidFill>
              </a:rPr>
              <a:t>http://annapurana.urban.rajasthan.gov.in</a:t>
            </a:r>
          </a:p>
          <a:p>
            <a:pPr marL="365760" indent="-256032" fontAlgn="auto">
              <a:spcAft>
                <a:spcPts val="0"/>
              </a:spcAft>
              <a:buFont typeface="Wingdings 3"/>
              <a:buChar char=""/>
              <a:defRPr/>
            </a:pPr>
            <a:endParaRPr lang="en-IN" sz="2000" dirty="0" smtClean="0">
              <a:solidFill>
                <a:schemeClr val="bg1"/>
              </a:solidFill>
            </a:endParaRPr>
          </a:p>
          <a:p>
            <a:pPr marL="365760" indent="-256032" fontAlgn="auto">
              <a:spcAft>
                <a:spcPts val="0"/>
              </a:spcAft>
              <a:buFont typeface="Wingdings 3"/>
              <a:buChar char=""/>
              <a:defRPr/>
            </a:pPr>
            <a:r>
              <a:rPr lang="en-IN" sz="3000" dirty="0" smtClean="0">
                <a:solidFill>
                  <a:schemeClr val="bg1"/>
                </a:solidFill>
              </a:rPr>
              <a:t>Increase Food Menu:- </a:t>
            </a:r>
            <a:r>
              <a:rPr lang="en-IN" sz="2000" dirty="0" smtClean="0">
                <a:solidFill>
                  <a:schemeClr val="bg1"/>
                </a:solidFill>
              </a:rPr>
              <a:t>To make more successful this Annapurna </a:t>
            </a:r>
            <a:r>
              <a:rPr lang="en-IN" sz="2000" dirty="0" err="1" smtClean="0">
                <a:solidFill>
                  <a:schemeClr val="bg1"/>
                </a:solidFill>
              </a:rPr>
              <a:t>Rasoi</a:t>
            </a:r>
            <a:r>
              <a:rPr lang="en-IN" sz="2000" dirty="0" smtClean="0">
                <a:solidFill>
                  <a:schemeClr val="bg1"/>
                </a:solidFill>
              </a:rPr>
              <a:t> govt needs to increase food menu and improve food quality. Then customer traffic will increase on this project.</a:t>
            </a:r>
          </a:p>
          <a:p>
            <a:pPr marL="365760" indent="-256032" fontAlgn="auto">
              <a:spcAft>
                <a:spcPts val="0"/>
              </a:spcAft>
              <a:buFont typeface="Wingdings 3"/>
              <a:buChar char=""/>
              <a:defRPr/>
            </a:pPr>
            <a:endParaRPr lang="en-IN" sz="2000" dirty="0" smtClean="0">
              <a:solidFill>
                <a:schemeClr val="bg1"/>
              </a:solidFill>
            </a:endParaRPr>
          </a:p>
          <a:p>
            <a:pPr marL="365760" indent="-256032" fontAlgn="auto">
              <a:spcAft>
                <a:spcPts val="0"/>
              </a:spcAft>
              <a:buFont typeface="Wingdings 3"/>
              <a:buChar char=""/>
              <a:defRPr/>
            </a:pPr>
            <a:r>
              <a:rPr lang="en-IN" sz="2000" dirty="0" smtClean="0">
                <a:solidFill>
                  <a:schemeClr val="bg1"/>
                </a:solidFill>
              </a:rPr>
              <a:t> </a:t>
            </a:r>
            <a:r>
              <a:rPr lang="en-IN" sz="3000" dirty="0" smtClean="0">
                <a:solidFill>
                  <a:schemeClr val="bg1"/>
                </a:solidFill>
              </a:rPr>
              <a:t>IT Development:-  </a:t>
            </a:r>
            <a:r>
              <a:rPr lang="en-IN" sz="2000" dirty="0" smtClean="0">
                <a:solidFill>
                  <a:schemeClr val="bg1"/>
                </a:solidFill>
              </a:rPr>
              <a:t>GPS  system developed on food vans and tracking available on RAAS (Govt Site)portal. Beneficiary report  update on Govt. server by smart food vans POS machine.</a:t>
            </a:r>
            <a:endParaRPr lang="en-US" sz="2000" dirty="0" err="1" smtClean="0">
              <a:solidFill>
                <a:schemeClr val="bg1"/>
              </a:solidFill>
            </a:endParaRPr>
          </a:p>
        </p:txBody>
      </p:sp>
      <p:sp>
        <p:nvSpPr>
          <p:cNvPr id="16386" name="Rectangle 2"/>
          <p:cNvSpPr>
            <a:spLocks noGrp="1" noChangeArrowheads="1"/>
          </p:cNvSpPr>
          <p:nvPr>
            <p:ph type="title"/>
          </p:nvPr>
        </p:nvSpPr>
        <p:spPr>
          <a:xfrm>
            <a:off x="685800" y="0"/>
            <a:ext cx="7772400" cy="1752600"/>
          </a:xfrm>
        </p:spPr>
        <p:txBody>
          <a:bodyPr/>
          <a:lstStyle/>
          <a:p>
            <a:pPr fontAlgn="auto">
              <a:spcAft>
                <a:spcPts val="0"/>
              </a:spcAft>
              <a:defRPr/>
            </a:pPr>
            <a:r>
              <a:rPr lang="en-US" dirty="0" smtClean="0">
                <a:solidFill>
                  <a:srgbClr val="FFFF00"/>
                </a:solidFill>
              </a:rPr>
              <a:t>Implementation Areas</a:t>
            </a:r>
          </a:p>
        </p:txBody>
      </p:sp>
    </p:spTree>
  </p:cSld>
  <p:clrMapOvr>
    <a:masterClrMapping/>
  </p:clrMapOvr>
  <p:transition advTm="3000">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304800" y="304800"/>
            <a:ext cx="8610600" cy="6324600"/>
          </a:xfrm>
        </p:spPr>
        <p:txBody>
          <a:bodyPr/>
          <a:lstStyle/>
          <a:p>
            <a:r>
              <a:rPr lang="en-US" smtClean="0"/>
              <a:t>Customer Care:- </a:t>
            </a:r>
            <a:r>
              <a:rPr lang="en-US" sz="2000" smtClean="0"/>
              <a:t>Customer care service available on toll free no. 18001231063 from 10 am to 5 pm. They take feedback and complains  and resolve complain  on same time.</a:t>
            </a:r>
          </a:p>
          <a:p>
            <a:endParaRPr lang="en-US" sz="2000" smtClean="0"/>
          </a:p>
          <a:p>
            <a:r>
              <a:rPr lang="en-US" smtClean="0"/>
              <a:t>Control Room :- </a:t>
            </a:r>
            <a:r>
              <a:rPr lang="en-US" sz="2000" smtClean="0"/>
              <a:t>Control room manage of those person who are in vans for food  distribution that they are following rules or not like they are wearing annapurna dress, apron and its hygienic or unhygienic  etc.</a:t>
            </a:r>
          </a:p>
          <a:p>
            <a:endParaRPr lang="en-US" sz="2000" smtClean="0"/>
          </a:p>
          <a:p>
            <a:r>
              <a:rPr lang="en-US" smtClean="0"/>
              <a:t>Pos  Machine  Development :- </a:t>
            </a:r>
            <a:r>
              <a:rPr lang="en-US" sz="2000" smtClean="0"/>
              <a:t>Beneficiary report depends on POS Machine  data so it connected with  annapurna website of DOIT server. After fetching device with annapurna portal then beneficiary report regularly update with new tokens .</a:t>
            </a:r>
          </a:p>
          <a:p>
            <a:endParaRPr lang="en-US" sz="2000" smtClean="0"/>
          </a:p>
          <a:p>
            <a:r>
              <a:rPr lang="en-US" smtClean="0"/>
              <a:t>Vans  live Monitoring :- </a:t>
            </a:r>
            <a:r>
              <a:rPr lang="en-US" sz="2000" smtClean="0"/>
              <a:t>DLB live monitoring with beneficiaries  and take feedback about food, van, hygienic and suggestion.</a:t>
            </a:r>
          </a:p>
        </p:txBody>
      </p:sp>
      <p:sp>
        <p:nvSpPr>
          <p:cNvPr id="18434" name="Rectangle 2"/>
          <p:cNvSpPr>
            <a:spLocks noGrp="1" noChangeArrowheads="1"/>
          </p:cNvSpPr>
          <p:nvPr>
            <p:ph type="title"/>
          </p:nvPr>
        </p:nvSpPr>
        <p:spPr>
          <a:xfrm>
            <a:off x="1905000" y="-1219200"/>
            <a:ext cx="6934200" cy="762000"/>
          </a:xfrm>
        </p:spPr>
        <p:txBody>
          <a:bodyPr/>
          <a:lstStyle/>
          <a:p>
            <a:pPr fontAlgn="auto">
              <a:spcAft>
                <a:spcPts val="0"/>
              </a:spcAft>
              <a:defRPr/>
            </a:pPr>
            <a:endParaRPr lang="en-US" dirty="0" smtClean="0"/>
          </a:p>
        </p:txBody>
      </p:sp>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152400" y="1981200"/>
            <a:ext cx="8991600" cy="4495800"/>
          </a:xfrm>
        </p:spPr>
        <p:txBody>
          <a:bodyPr/>
          <a:lstStyle/>
          <a:p>
            <a:r>
              <a:rPr lang="en-US" sz="2500" dirty="0" smtClean="0"/>
              <a:t>After one year successful  journey  it has made record in </a:t>
            </a:r>
            <a:r>
              <a:rPr lang="en-US" sz="2500" dirty="0" err="1" smtClean="0"/>
              <a:t>rajasthan</a:t>
            </a:r>
            <a:r>
              <a:rPr lang="en-US" sz="2500" dirty="0" smtClean="0"/>
              <a:t>.</a:t>
            </a:r>
          </a:p>
          <a:p>
            <a:r>
              <a:rPr lang="en-US" sz="2500" dirty="0" smtClean="0"/>
              <a:t>Then second year it </a:t>
            </a:r>
            <a:r>
              <a:rPr lang="en-US" sz="2500" dirty="0" smtClean="0"/>
              <a:t>came </a:t>
            </a:r>
            <a:r>
              <a:rPr lang="en-US" sz="2500" dirty="0" smtClean="0"/>
              <a:t>with 500 vans to cover 191 </a:t>
            </a:r>
            <a:r>
              <a:rPr lang="en-US" sz="2500" dirty="0" err="1" smtClean="0"/>
              <a:t>ulb</a:t>
            </a:r>
            <a:r>
              <a:rPr lang="en-US" sz="2500" dirty="0" smtClean="0"/>
              <a:t> till </a:t>
            </a:r>
            <a:r>
              <a:rPr lang="en-US" sz="2500" dirty="0" err="1" smtClean="0"/>
              <a:t>april</a:t>
            </a:r>
            <a:r>
              <a:rPr lang="en-US" sz="2500" dirty="0" smtClean="0"/>
              <a:t> 2018 proposal .</a:t>
            </a:r>
          </a:p>
          <a:p>
            <a:r>
              <a:rPr lang="en-US" sz="2500" dirty="0" smtClean="0"/>
              <a:t>To achieve this target trust make 20 kitchen center in 20 different city.</a:t>
            </a:r>
          </a:p>
          <a:p>
            <a:r>
              <a:rPr lang="en-US" sz="2500" dirty="0" smtClean="0"/>
              <a:t> 400000 beneficiary /day achieving from 500 smart food vans  in 191 ULB.</a:t>
            </a:r>
          </a:p>
          <a:p>
            <a:endParaRPr lang="en-US" sz="2000" dirty="0" smtClean="0"/>
          </a:p>
        </p:txBody>
      </p:sp>
      <p:sp>
        <p:nvSpPr>
          <p:cNvPr id="19458" name="Rectangle 2"/>
          <p:cNvSpPr>
            <a:spLocks noGrp="1" noChangeArrowheads="1"/>
          </p:cNvSpPr>
          <p:nvPr>
            <p:ph type="title"/>
          </p:nvPr>
        </p:nvSpPr>
        <p:spPr>
          <a:xfrm>
            <a:off x="1447800" y="304800"/>
            <a:ext cx="6096000" cy="1524000"/>
          </a:xfrm>
        </p:spPr>
        <p:txBody>
          <a:bodyPr/>
          <a:lstStyle/>
          <a:p>
            <a:pPr fontAlgn="auto">
              <a:spcAft>
                <a:spcPts val="0"/>
              </a:spcAft>
              <a:defRPr/>
            </a:pPr>
            <a:r>
              <a:rPr lang="en-US" dirty="0" smtClean="0"/>
              <a:t>Second Year Journey</a:t>
            </a:r>
          </a:p>
        </p:txBody>
      </p:sp>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5"/>
          <p:cNvSpPr>
            <a:spLocks noGrp="1"/>
          </p:cNvSpPr>
          <p:nvPr>
            <p:ph idx="1"/>
          </p:nvPr>
        </p:nvSpPr>
        <p:spPr>
          <a:xfrm>
            <a:off x="304800" y="1371600"/>
            <a:ext cx="8839200" cy="5105400"/>
          </a:xfrm>
        </p:spPr>
        <p:txBody>
          <a:bodyPr/>
          <a:lstStyle/>
          <a:p>
            <a:r>
              <a:rPr lang="en-IN" dirty="0" smtClean="0"/>
              <a:t>We covered  191 ULB with </a:t>
            </a:r>
            <a:r>
              <a:rPr lang="en-IN" dirty="0" smtClean="0"/>
              <a:t>495 </a:t>
            </a:r>
            <a:r>
              <a:rPr lang="en-IN" dirty="0" smtClean="0"/>
              <a:t>smart food vans in Rajasthan.</a:t>
            </a:r>
          </a:p>
          <a:p>
            <a:r>
              <a:rPr lang="en-IN" dirty="0" smtClean="0"/>
              <a:t>Around 3 </a:t>
            </a:r>
            <a:r>
              <a:rPr lang="en-IN" dirty="0" err="1" smtClean="0"/>
              <a:t>lak</a:t>
            </a:r>
            <a:r>
              <a:rPr lang="en-IN" dirty="0" smtClean="0"/>
              <a:t> beneficiary/day comes on smart food vans.</a:t>
            </a:r>
          </a:p>
          <a:p>
            <a:r>
              <a:rPr lang="en-IN" dirty="0" smtClean="0"/>
              <a:t>Total Beneficiary </a:t>
            </a:r>
            <a:r>
              <a:rPr lang="en-IN" b="1" dirty="0" smtClean="0"/>
              <a:t>18,66,38,752</a:t>
            </a:r>
            <a:r>
              <a:rPr lang="en-IN" dirty="0" smtClean="0"/>
              <a:t> </a:t>
            </a:r>
            <a:r>
              <a:rPr lang="en-IN" dirty="0" smtClean="0"/>
              <a:t>  </a:t>
            </a:r>
            <a:r>
              <a:rPr lang="en-IN" dirty="0" smtClean="0"/>
              <a:t>from 15 </a:t>
            </a:r>
            <a:r>
              <a:rPr lang="en-IN" dirty="0" err="1" smtClean="0"/>
              <a:t>dec</a:t>
            </a:r>
            <a:r>
              <a:rPr lang="en-IN" dirty="0" smtClean="0"/>
              <a:t> 2016 to present.</a:t>
            </a:r>
          </a:p>
          <a:p>
            <a:r>
              <a:rPr lang="en-IN" dirty="0" smtClean="0"/>
              <a:t>DLB tracking smart food vans by GPS system which is available on RAAS portal.</a:t>
            </a:r>
          </a:p>
          <a:p>
            <a:r>
              <a:rPr lang="en-IN" dirty="0" smtClean="0"/>
              <a:t> DLB take live feedback from customer of food.</a:t>
            </a:r>
          </a:p>
          <a:p>
            <a:r>
              <a:rPr lang="en-IN" dirty="0" smtClean="0"/>
              <a:t>Trust’s control room are monitoring 24x7 hours.</a:t>
            </a:r>
          </a:p>
        </p:txBody>
      </p:sp>
      <p:sp>
        <p:nvSpPr>
          <p:cNvPr id="20482" name="Rectangle 2"/>
          <p:cNvSpPr>
            <a:spLocks noGrp="1" noChangeArrowheads="1"/>
          </p:cNvSpPr>
          <p:nvPr>
            <p:ph type="title"/>
          </p:nvPr>
        </p:nvSpPr>
        <p:spPr>
          <a:xfrm>
            <a:off x="0" y="152400"/>
            <a:ext cx="9144000" cy="1143000"/>
          </a:xfrm>
        </p:spPr>
        <p:txBody>
          <a:bodyPr/>
          <a:lstStyle/>
          <a:p>
            <a:pPr fontAlgn="auto">
              <a:spcAft>
                <a:spcPts val="0"/>
              </a:spcAft>
              <a:defRPr/>
            </a:pPr>
            <a:r>
              <a:rPr lang="en-US" dirty="0" smtClean="0"/>
              <a:t>Current Status </a:t>
            </a:r>
          </a:p>
        </p:txBody>
      </p:sp>
      <p:sp>
        <p:nvSpPr>
          <p:cNvPr id="18436" name="Text Box 5"/>
          <p:cNvSpPr txBox="1">
            <a:spLocks noChangeArrowheads="1"/>
          </p:cNvSpPr>
          <p:nvPr/>
        </p:nvSpPr>
        <p:spPr bwMode="auto">
          <a:xfrm>
            <a:off x="6699250" y="5181600"/>
            <a:ext cx="1911350" cy="228600"/>
          </a:xfrm>
          <a:prstGeom prst="rect">
            <a:avLst/>
          </a:prstGeom>
          <a:noFill/>
          <a:ln w="9525">
            <a:noFill/>
            <a:miter lim="800000"/>
            <a:headEnd/>
            <a:tailEnd/>
          </a:ln>
        </p:spPr>
        <p:txBody>
          <a:bodyPr wrap="none">
            <a:spAutoFit/>
          </a:bodyPr>
          <a:lstStyle/>
          <a:p>
            <a:r>
              <a:rPr lang="en-US" sz="900"/>
              <a:t>Photo courtesy of Dr. Nickie Cauthen</a:t>
            </a:r>
          </a:p>
        </p:txBody>
      </p:sp>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3"/>
          <p:cNvPicPr>
            <a:picLocks noGrp="1" noChangeAspect="1" noChangeArrowheads="1"/>
          </p:cNvPicPr>
          <p:nvPr>
            <p:ph idx="1"/>
          </p:nvPr>
        </p:nvPicPr>
        <p:blipFill>
          <a:blip r:embed="rId3"/>
          <a:srcRect/>
          <a:stretch>
            <a:fillRect/>
          </a:stretch>
        </p:blipFill>
        <p:spPr>
          <a:xfrm>
            <a:off x="-1143000" y="0"/>
            <a:ext cx="11249025" cy="6858000"/>
          </a:xfrm>
          <a:noFill/>
        </p:spPr>
      </p:pic>
      <p:sp>
        <p:nvSpPr>
          <p:cNvPr id="21506" name="Rectangle 2"/>
          <p:cNvSpPr>
            <a:spLocks noGrp="1" noChangeArrowheads="1"/>
          </p:cNvSpPr>
          <p:nvPr>
            <p:ph type="title"/>
          </p:nvPr>
        </p:nvSpPr>
        <p:spPr/>
        <p:txBody>
          <a:bodyPr/>
          <a:lstStyle/>
          <a:p>
            <a:pPr fontAlgn="auto">
              <a:spcAft>
                <a:spcPts val="0"/>
              </a:spcAft>
              <a:defRPr/>
            </a:pPr>
            <a:r>
              <a:rPr lang="en-US" dirty="0" smtClean="0"/>
              <a:t>Plasmodium Life Cycle</a:t>
            </a:r>
          </a:p>
        </p:txBody>
      </p:sp>
      <p:sp>
        <p:nvSpPr>
          <p:cNvPr id="19460" name="Rectangle 5"/>
          <p:cNvSpPr>
            <a:spLocks noChangeArrowheads="1"/>
          </p:cNvSpPr>
          <p:nvPr/>
        </p:nvSpPr>
        <p:spPr bwMode="auto">
          <a:xfrm>
            <a:off x="3092450" y="5851525"/>
            <a:ext cx="2927350" cy="244475"/>
          </a:xfrm>
          <a:prstGeom prst="rect">
            <a:avLst/>
          </a:prstGeom>
          <a:noFill/>
          <a:ln w="9525">
            <a:noFill/>
            <a:miter lim="800000"/>
            <a:headEnd/>
            <a:tailEnd/>
          </a:ln>
        </p:spPr>
        <p:txBody>
          <a:bodyPr wrap="none">
            <a:spAutoFit/>
          </a:bodyPr>
          <a:lstStyle/>
          <a:p>
            <a:r>
              <a:rPr lang="en-US" sz="1000"/>
              <a:t>http://www.who.int/tdr/diseases/malaria/lifecycle.htm</a:t>
            </a:r>
          </a:p>
        </p:txBody>
      </p:sp>
    </p:spTree>
  </p:cSld>
  <p:clrMapOvr>
    <a:overrideClrMapping bg1="dk2" tx1="lt1" bg2="dk1" tx2="lt2" accent1="accent1" accent2="accent2" accent3="accent3" accent4="accent4" accent5="accent5" accent6="accent6" hlink="hlink" folHlink="folHlink"/>
  </p:clrMapOvr>
  <p:transition advTm="3000">
    <p:random/>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1137</TotalTime>
  <Words>688</Words>
  <Application>Microsoft Office PowerPoint</Application>
  <PresentationFormat>On-screen Show (4:3)</PresentationFormat>
  <Paragraphs>84</Paragraphs>
  <Slides>19</Slides>
  <Notes>12</Notes>
  <HiddenSlides>0</HiddenSlides>
  <MMClips>1</MMClips>
  <ScaleCrop>false</ScaleCrop>
  <HeadingPairs>
    <vt:vector size="6" baseType="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1" baseType="lpstr">
      <vt:lpstr>Concourse</vt:lpstr>
      <vt:lpstr>Local Self Govt. Jaipur</vt:lpstr>
      <vt:lpstr>  </vt:lpstr>
      <vt:lpstr>Project’s Purpose</vt:lpstr>
      <vt:lpstr>First Year Journey </vt:lpstr>
      <vt:lpstr>Implementation Areas</vt:lpstr>
      <vt:lpstr>Slide 6</vt:lpstr>
      <vt:lpstr>Second Year Journey</vt:lpstr>
      <vt:lpstr>Current Status </vt:lpstr>
      <vt:lpstr>Plasmodium Life Cycle</vt:lpstr>
      <vt:lpstr>Live GPS Tracking Poral</vt:lpstr>
      <vt:lpstr>Slide 11</vt:lpstr>
      <vt:lpstr>Slide 12</vt:lpstr>
      <vt:lpstr>Slide 13</vt:lpstr>
      <vt:lpstr>Slide 14</vt:lpstr>
      <vt:lpstr>Slide 15</vt:lpstr>
      <vt:lpstr>Slide 16</vt:lpstr>
      <vt:lpstr>POS Machine Data Fetching</vt:lpstr>
      <vt:lpstr>Working Process </vt:lpstr>
      <vt:lpstr>The End </vt:lpstr>
      <vt:lpstr>Custom Show 1</vt:lpstr>
    </vt:vector>
  </TitlesOfParts>
  <Company>ccsu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examples</dc:title>
  <dc:creator>mfurlong</dc:creator>
  <cp:lastModifiedBy>Lenovo</cp:lastModifiedBy>
  <cp:revision>152</cp:revision>
  <dcterms:created xsi:type="dcterms:W3CDTF">2002-10-28T17:41:29Z</dcterms:created>
  <dcterms:modified xsi:type="dcterms:W3CDTF">2019-07-02T06:12:31Z</dcterms:modified>
</cp:coreProperties>
</file>